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1" r:id="rId3"/>
    <p:sldId id="263" r:id="rId4"/>
    <p:sldId id="294" r:id="rId5"/>
    <p:sldId id="295" r:id="rId6"/>
    <p:sldId id="296" r:id="rId7"/>
    <p:sldId id="297" r:id="rId8"/>
    <p:sldId id="298" r:id="rId9"/>
    <p:sldId id="299" r:id="rId10"/>
    <p:sldId id="300" r:id="rId11"/>
    <p:sldId id="301" r:id="rId12"/>
    <p:sldId id="314" r:id="rId13"/>
    <p:sldId id="302" r:id="rId14"/>
    <p:sldId id="303" r:id="rId15"/>
    <p:sldId id="304" r:id="rId16"/>
    <p:sldId id="305" r:id="rId17"/>
    <p:sldId id="306" r:id="rId18"/>
    <p:sldId id="307" r:id="rId19"/>
    <p:sldId id="308" r:id="rId20"/>
    <p:sldId id="310" r:id="rId21"/>
    <p:sldId id="311" r:id="rId22"/>
    <p:sldId id="312" r:id="rId23"/>
    <p:sldId id="313" r:id="rId24"/>
    <p:sldId id="315" r:id="rId25"/>
    <p:sldId id="316" r:id="rId26"/>
    <p:sldId id="317" r:id="rId27"/>
    <p:sldId id="318" r:id="rId28"/>
    <p:sldId id="319" r:id="rId29"/>
    <p:sldId id="320" r:id="rId30"/>
    <p:sldId id="321" r:id="rId31"/>
    <p:sldId id="322" r:id="rId32"/>
    <p:sldId id="323" r:id="rId33"/>
    <p:sldId id="293" r:id="rId34"/>
  </p:sldIdLst>
  <p:sldSz cx="9144000" cy="6858000" type="screen4x3"/>
  <p:notesSz cx="9144000" cy="6858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476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18540" y="285699"/>
            <a:ext cx="7906918" cy="3917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FFC000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FFC000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6/19/2023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179387" y="765175"/>
            <a:ext cx="7706359" cy="0"/>
          </a:xfrm>
          <a:custGeom>
            <a:avLst/>
            <a:gdLst/>
            <a:ahLst/>
            <a:cxnLst/>
            <a:rect l="l" t="t" r="r" b="b"/>
            <a:pathLst>
              <a:path w="7706359">
                <a:moveTo>
                  <a:pt x="0" y="0"/>
                </a:moveTo>
                <a:lnTo>
                  <a:pt x="7705788" y="0"/>
                </a:lnTo>
              </a:path>
            </a:pathLst>
          </a:custGeom>
          <a:ln w="19050">
            <a:solidFill>
              <a:srgbClr val="FFC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9387" y="1125474"/>
            <a:ext cx="2592324" cy="1943100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174625" y="1120775"/>
            <a:ext cx="2602230" cy="1952625"/>
          </a:xfrm>
          <a:custGeom>
            <a:avLst/>
            <a:gdLst/>
            <a:ahLst/>
            <a:cxnLst/>
            <a:rect l="l" t="t" r="r" b="b"/>
            <a:pathLst>
              <a:path w="2602230" h="1952625">
                <a:moveTo>
                  <a:pt x="0" y="1952625"/>
                </a:moveTo>
                <a:lnTo>
                  <a:pt x="2601849" y="1952625"/>
                </a:lnTo>
                <a:lnTo>
                  <a:pt x="2601849" y="0"/>
                </a:lnTo>
                <a:lnTo>
                  <a:pt x="0" y="0"/>
                </a:lnTo>
                <a:lnTo>
                  <a:pt x="0" y="1952625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bg object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011925" y="3860863"/>
            <a:ext cx="2663825" cy="2732024"/>
          </a:xfrm>
          <a:prstGeom prst="rect">
            <a:avLst/>
          </a:prstGeom>
        </p:spPr>
      </p:pic>
      <p:sp>
        <p:nvSpPr>
          <p:cNvPr id="21" name="bg object 21"/>
          <p:cNvSpPr/>
          <p:nvPr/>
        </p:nvSpPr>
        <p:spPr>
          <a:xfrm>
            <a:off x="6007100" y="3856101"/>
            <a:ext cx="2673350" cy="2741930"/>
          </a:xfrm>
          <a:custGeom>
            <a:avLst/>
            <a:gdLst/>
            <a:ahLst/>
            <a:cxnLst/>
            <a:rect l="l" t="t" r="r" b="b"/>
            <a:pathLst>
              <a:path w="2673350" h="2741929">
                <a:moveTo>
                  <a:pt x="0" y="2741549"/>
                </a:moveTo>
                <a:lnTo>
                  <a:pt x="2673350" y="2741549"/>
                </a:lnTo>
                <a:lnTo>
                  <a:pt x="2673350" y="0"/>
                </a:lnTo>
                <a:lnTo>
                  <a:pt x="0" y="0"/>
                </a:lnTo>
                <a:lnTo>
                  <a:pt x="0" y="2741549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2" name="bg object 2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011925" y="1557274"/>
            <a:ext cx="2663825" cy="1997075"/>
          </a:xfrm>
          <a:prstGeom prst="rect">
            <a:avLst/>
          </a:prstGeom>
        </p:spPr>
      </p:pic>
      <p:sp>
        <p:nvSpPr>
          <p:cNvPr id="23" name="bg object 23"/>
          <p:cNvSpPr/>
          <p:nvPr/>
        </p:nvSpPr>
        <p:spPr>
          <a:xfrm>
            <a:off x="6007100" y="1552575"/>
            <a:ext cx="2673350" cy="2006600"/>
          </a:xfrm>
          <a:custGeom>
            <a:avLst/>
            <a:gdLst/>
            <a:ahLst/>
            <a:cxnLst/>
            <a:rect l="l" t="t" r="r" b="b"/>
            <a:pathLst>
              <a:path w="2673350" h="2006600">
                <a:moveTo>
                  <a:pt x="0" y="2006600"/>
                </a:moveTo>
                <a:lnTo>
                  <a:pt x="2673350" y="2006600"/>
                </a:lnTo>
                <a:lnTo>
                  <a:pt x="2673350" y="0"/>
                </a:lnTo>
                <a:lnTo>
                  <a:pt x="0" y="0"/>
                </a:lnTo>
                <a:lnTo>
                  <a:pt x="0" y="2006600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4" name="bg object 2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059175" y="2636900"/>
            <a:ext cx="2784475" cy="2087499"/>
          </a:xfrm>
          <a:prstGeom prst="rect">
            <a:avLst/>
          </a:prstGeom>
        </p:spPr>
      </p:pic>
      <p:sp>
        <p:nvSpPr>
          <p:cNvPr id="25" name="bg object 25"/>
          <p:cNvSpPr/>
          <p:nvPr/>
        </p:nvSpPr>
        <p:spPr>
          <a:xfrm>
            <a:off x="3054350" y="2632075"/>
            <a:ext cx="2794000" cy="2097405"/>
          </a:xfrm>
          <a:custGeom>
            <a:avLst/>
            <a:gdLst/>
            <a:ahLst/>
            <a:cxnLst/>
            <a:rect l="l" t="t" r="r" b="b"/>
            <a:pathLst>
              <a:path w="2794000" h="2097404">
                <a:moveTo>
                  <a:pt x="0" y="2097024"/>
                </a:moveTo>
                <a:lnTo>
                  <a:pt x="2794000" y="2097024"/>
                </a:lnTo>
                <a:lnTo>
                  <a:pt x="2794000" y="0"/>
                </a:lnTo>
                <a:lnTo>
                  <a:pt x="0" y="0"/>
                </a:lnTo>
                <a:lnTo>
                  <a:pt x="0" y="2097024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6" name="bg object 2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79387" y="3284537"/>
            <a:ext cx="2592324" cy="345757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FFC000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6/19/2023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6/19/2023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179387" y="765175"/>
            <a:ext cx="7706359" cy="0"/>
          </a:xfrm>
          <a:custGeom>
            <a:avLst/>
            <a:gdLst/>
            <a:ahLst/>
            <a:cxnLst/>
            <a:rect l="l" t="t" r="r" b="b"/>
            <a:pathLst>
              <a:path w="7706359">
                <a:moveTo>
                  <a:pt x="0" y="0"/>
                </a:moveTo>
                <a:lnTo>
                  <a:pt x="7705788" y="0"/>
                </a:lnTo>
              </a:path>
            </a:pathLst>
          </a:custGeom>
          <a:ln w="19050">
            <a:solidFill>
              <a:srgbClr val="FFC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85545" y="1438783"/>
            <a:ext cx="7372908" cy="8788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FFC000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23532" y="2708275"/>
            <a:ext cx="8496935" cy="14782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98269" y="2013585"/>
            <a:ext cx="663067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pt-BR" spc="-5" dirty="0">
                <a:latin typeface="Arial MT"/>
                <a:cs typeface="Arial MT"/>
              </a:rPr>
              <a:t>Interação Luz-Matéria</a:t>
            </a:r>
            <a:endParaRPr spc="-5" dirty="0">
              <a:latin typeface="Arial MT"/>
              <a:cs typeface="Arial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66571" y="2928061"/>
            <a:ext cx="7105015" cy="514885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386080" marR="5080" indent="-374015" algn="ctr">
              <a:lnSpc>
                <a:spcPts val="3829"/>
              </a:lnSpc>
              <a:spcBef>
                <a:spcPts val="215"/>
              </a:spcBef>
            </a:pPr>
            <a:r>
              <a:rPr lang="pt-BR" sz="3200" spc="175" dirty="0">
                <a:solidFill>
                  <a:srgbClr val="FFFF00"/>
                </a:solidFill>
                <a:latin typeface="Verdana"/>
                <a:cs typeface="Verdana"/>
              </a:rPr>
              <a:t>Átomos de </a:t>
            </a:r>
            <a:r>
              <a:rPr lang="pt-BR" sz="3200" spc="175" dirty="0" err="1">
                <a:solidFill>
                  <a:srgbClr val="FFFF00"/>
                </a:solidFill>
                <a:latin typeface="Verdana"/>
                <a:cs typeface="Verdana"/>
              </a:rPr>
              <a:t>Rydberg</a:t>
            </a:r>
            <a:endParaRPr sz="3200" dirty="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6639" y="5474919"/>
            <a:ext cx="4102735" cy="125611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lang="pt-BR" sz="1600" spc="-55" dirty="0">
                <a:solidFill>
                  <a:srgbClr val="FFC000"/>
                </a:solidFill>
                <a:latin typeface="Verdana"/>
                <a:cs typeface="Verdana"/>
              </a:rPr>
              <a:t>Eliel Alves</a:t>
            </a:r>
            <a:r>
              <a:rPr sz="1600" spc="50" dirty="0">
                <a:solidFill>
                  <a:srgbClr val="FFC000"/>
                </a:solidFill>
                <a:latin typeface="Verdana"/>
                <a:cs typeface="Verdana"/>
              </a:rPr>
              <a:t>  </a:t>
            </a:r>
            <a:endParaRPr lang="pt-BR" sz="1600" spc="50" dirty="0">
              <a:solidFill>
                <a:srgbClr val="FFC000"/>
              </a:solidFill>
              <a:latin typeface="Verdana"/>
              <a:cs typeface="Verdana"/>
            </a:endParaRPr>
          </a:p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spc="10" dirty="0" err="1">
                <a:solidFill>
                  <a:srgbClr val="FFC000"/>
                </a:solidFill>
                <a:latin typeface="Verdana"/>
                <a:cs typeface="Verdana"/>
              </a:rPr>
              <a:t>Grupo</a:t>
            </a:r>
            <a:r>
              <a:rPr sz="1600" spc="-120" dirty="0">
                <a:solidFill>
                  <a:srgbClr val="FFC000"/>
                </a:solidFill>
                <a:latin typeface="Verdana"/>
                <a:cs typeface="Verdana"/>
              </a:rPr>
              <a:t> </a:t>
            </a:r>
            <a:r>
              <a:rPr sz="1600" spc="85" dirty="0">
                <a:solidFill>
                  <a:srgbClr val="FFC000"/>
                </a:solidFill>
                <a:latin typeface="Verdana"/>
                <a:cs typeface="Verdana"/>
              </a:rPr>
              <a:t>de</a:t>
            </a:r>
            <a:r>
              <a:rPr sz="1600" spc="-114" dirty="0">
                <a:solidFill>
                  <a:srgbClr val="FFC000"/>
                </a:solidFill>
                <a:latin typeface="Verdana"/>
                <a:cs typeface="Verdana"/>
              </a:rPr>
              <a:t> </a:t>
            </a:r>
            <a:r>
              <a:rPr lang="pt-BR" sz="1600" spc="-114" dirty="0" err="1">
                <a:solidFill>
                  <a:srgbClr val="FFC000"/>
                </a:solidFill>
                <a:latin typeface="Verdana"/>
                <a:cs typeface="Verdana"/>
              </a:rPr>
              <a:t>Fotônica</a:t>
            </a:r>
            <a:endParaRPr sz="160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lang="pt-BR" sz="1600" spc="15" dirty="0">
                <a:solidFill>
                  <a:srgbClr val="FFC000"/>
                </a:solidFill>
                <a:latin typeface="Verdana"/>
                <a:cs typeface="Verdana"/>
              </a:rPr>
              <a:t>Orientador: </a:t>
            </a:r>
            <a:r>
              <a:rPr lang="pt-BR" sz="1600" spc="15" dirty="0" err="1">
                <a:solidFill>
                  <a:srgbClr val="FFC000"/>
                </a:solidFill>
                <a:latin typeface="Verdana"/>
                <a:cs typeface="Verdana"/>
              </a:rPr>
              <a:t>Luis</a:t>
            </a:r>
            <a:r>
              <a:rPr lang="pt-BR" sz="1600" spc="15" dirty="0">
                <a:solidFill>
                  <a:srgbClr val="FFC000"/>
                </a:solidFill>
                <a:latin typeface="Verdana"/>
                <a:cs typeface="Verdana"/>
              </a:rPr>
              <a:t> G. </a:t>
            </a:r>
            <a:r>
              <a:rPr lang="pt-BR" sz="1600" spc="15" dirty="0" err="1">
                <a:solidFill>
                  <a:srgbClr val="FFC000"/>
                </a:solidFill>
                <a:latin typeface="Verdana"/>
                <a:cs typeface="Verdana"/>
              </a:rPr>
              <a:t>Marcassa</a:t>
            </a:r>
            <a:endParaRPr sz="160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600" spc="-295" dirty="0">
                <a:solidFill>
                  <a:srgbClr val="FFC000"/>
                </a:solidFill>
                <a:latin typeface="Verdana"/>
                <a:cs typeface="Verdana"/>
              </a:rPr>
              <a:t>I</a:t>
            </a:r>
            <a:r>
              <a:rPr sz="1600" spc="-130" dirty="0">
                <a:solidFill>
                  <a:srgbClr val="FFC000"/>
                </a:solidFill>
                <a:latin typeface="Verdana"/>
                <a:cs typeface="Verdana"/>
              </a:rPr>
              <a:t>ns</a:t>
            </a:r>
            <a:r>
              <a:rPr sz="1600" spc="-100" dirty="0">
                <a:solidFill>
                  <a:srgbClr val="FFC000"/>
                </a:solidFill>
                <a:latin typeface="Verdana"/>
                <a:cs typeface="Verdana"/>
              </a:rPr>
              <a:t>t</a:t>
            </a:r>
            <a:r>
              <a:rPr sz="1600" spc="-120" dirty="0">
                <a:solidFill>
                  <a:srgbClr val="FFC000"/>
                </a:solidFill>
                <a:latin typeface="Verdana"/>
                <a:cs typeface="Verdana"/>
              </a:rPr>
              <a:t>i</a:t>
            </a:r>
            <a:r>
              <a:rPr sz="1600" spc="-105" dirty="0">
                <a:solidFill>
                  <a:srgbClr val="FFC000"/>
                </a:solidFill>
                <a:latin typeface="Verdana"/>
                <a:cs typeface="Verdana"/>
              </a:rPr>
              <a:t>t</a:t>
            </a:r>
            <a:r>
              <a:rPr sz="1600" spc="-85" dirty="0">
                <a:solidFill>
                  <a:srgbClr val="FFC000"/>
                </a:solidFill>
                <a:latin typeface="Verdana"/>
                <a:cs typeface="Verdana"/>
              </a:rPr>
              <a:t>u</a:t>
            </a:r>
            <a:r>
              <a:rPr sz="1600" spc="-70" dirty="0">
                <a:solidFill>
                  <a:srgbClr val="FFC000"/>
                </a:solidFill>
                <a:latin typeface="Verdana"/>
                <a:cs typeface="Verdana"/>
              </a:rPr>
              <a:t>t</a:t>
            </a:r>
            <a:r>
              <a:rPr sz="1600" spc="70" dirty="0">
                <a:solidFill>
                  <a:srgbClr val="FFC000"/>
                </a:solidFill>
                <a:latin typeface="Verdana"/>
                <a:cs typeface="Verdana"/>
              </a:rPr>
              <a:t>o</a:t>
            </a:r>
            <a:r>
              <a:rPr sz="1600" spc="-120" dirty="0">
                <a:solidFill>
                  <a:srgbClr val="FFC000"/>
                </a:solidFill>
                <a:latin typeface="Verdana"/>
                <a:cs typeface="Verdana"/>
              </a:rPr>
              <a:t> </a:t>
            </a:r>
            <a:r>
              <a:rPr sz="1600" spc="85" dirty="0">
                <a:solidFill>
                  <a:srgbClr val="FFC000"/>
                </a:solidFill>
                <a:latin typeface="Verdana"/>
                <a:cs typeface="Verdana"/>
              </a:rPr>
              <a:t>de</a:t>
            </a:r>
            <a:r>
              <a:rPr sz="1600" spc="-114" dirty="0">
                <a:solidFill>
                  <a:srgbClr val="FFC000"/>
                </a:solidFill>
                <a:latin typeface="Verdana"/>
                <a:cs typeface="Verdana"/>
              </a:rPr>
              <a:t> </a:t>
            </a:r>
            <a:r>
              <a:rPr sz="1600" spc="-160" dirty="0" err="1">
                <a:solidFill>
                  <a:srgbClr val="FFC000"/>
                </a:solidFill>
                <a:latin typeface="Verdana"/>
                <a:cs typeface="Verdana"/>
              </a:rPr>
              <a:t>F</a:t>
            </a:r>
            <a:r>
              <a:rPr sz="1600" spc="-105" dirty="0" err="1">
                <a:solidFill>
                  <a:srgbClr val="FFC000"/>
                </a:solidFill>
                <a:latin typeface="Verdana"/>
                <a:cs typeface="Verdana"/>
              </a:rPr>
              <a:t>í</a:t>
            </a:r>
            <a:r>
              <a:rPr sz="1600" spc="-225" dirty="0" err="1">
                <a:solidFill>
                  <a:srgbClr val="FFC000"/>
                </a:solidFill>
                <a:latin typeface="Verdana"/>
                <a:cs typeface="Verdana"/>
              </a:rPr>
              <a:t>s</a:t>
            </a:r>
            <a:r>
              <a:rPr sz="1600" spc="-114" dirty="0" err="1">
                <a:solidFill>
                  <a:srgbClr val="FFC000"/>
                </a:solidFill>
                <a:latin typeface="Verdana"/>
                <a:cs typeface="Verdana"/>
              </a:rPr>
              <a:t>i</a:t>
            </a:r>
            <a:r>
              <a:rPr sz="1600" spc="160" dirty="0" err="1">
                <a:solidFill>
                  <a:srgbClr val="FFC000"/>
                </a:solidFill>
                <a:latin typeface="Verdana"/>
                <a:cs typeface="Verdana"/>
              </a:rPr>
              <a:t>ca</a:t>
            </a:r>
            <a:r>
              <a:rPr lang="pt-BR" sz="1600" spc="160" dirty="0">
                <a:solidFill>
                  <a:srgbClr val="FFC000"/>
                </a:solidFill>
                <a:latin typeface="Verdana"/>
                <a:cs typeface="Verdana"/>
              </a:rPr>
              <a:t> de São Carlos</a:t>
            </a:r>
            <a:r>
              <a:rPr sz="1600" spc="-130" dirty="0">
                <a:solidFill>
                  <a:srgbClr val="FFC000"/>
                </a:solidFill>
                <a:latin typeface="Verdana"/>
                <a:cs typeface="Verdana"/>
              </a:rPr>
              <a:t> </a:t>
            </a:r>
            <a:r>
              <a:rPr sz="1600" spc="110" dirty="0">
                <a:solidFill>
                  <a:srgbClr val="FFC000"/>
                </a:solidFill>
                <a:latin typeface="Verdana"/>
                <a:cs typeface="Verdana"/>
              </a:rPr>
              <a:t>da</a:t>
            </a:r>
            <a:r>
              <a:rPr sz="1600" spc="-120" dirty="0">
                <a:solidFill>
                  <a:srgbClr val="FFC000"/>
                </a:solidFill>
                <a:latin typeface="Verdana"/>
                <a:cs typeface="Verdana"/>
              </a:rPr>
              <a:t> </a:t>
            </a:r>
            <a:r>
              <a:rPr sz="1600" spc="-160" dirty="0">
                <a:solidFill>
                  <a:srgbClr val="FFC000"/>
                </a:solidFill>
                <a:latin typeface="Verdana"/>
                <a:cs typeface="Verdana"/>
              </a:rPr>
              <a:t>U</a:t>
            </a:r>
            <a:r>
              <a:rPr sz="1600" spc="-165" dirty="0">
                <a:solidFill>
                  <a:srgbClr val="FFC000"/>
                </a:solidFill>
                <a:latin typeface="Verdana"/>
                <a:cs typeface="Verdana"/>
              </a:rPr>
              <a:t>SP</a:t>
            </a:r>
            <a:endParaRPr sz="1600" dirty="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81000" y="76200"/>
            <a:ext cx="5512435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solidFill>
                  <a:srgbClr val="FFFF00"/>
                </a:solidFill>
                <a:latin typeface="Arial MT"/>
                <a:cs typeface="Arial MT"/>
              </a:rPr>
              <a:t>Instituto</a:t>
            </a:r>
            <a:r>
              <a:rPr sz="2000" spc="-45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00"/>
                </a:solidFill>
                <a:latin typeface="Arial MT"/>
                <a:cs typeface="Arial MT"/>
              </a:rPr>
              <a:t>de</a:t>
            </a:r>
            <a:r>
              <a:rPr sz="2000" spc="-15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2000" dirty="0" err="1">
                <a:solidFill>
                  <a:srgbClr val="FFFF00"/>
                </a:solidFill>
                <a:latin typeface="Arial MT"/>
                <a:cs typeface="Arial MT"/>
              </a:rPr>
              <a:t>Física</a:t>
            </a:r>
            <a:r>
              <a:rPr lang="pt-BR" sz="2000" dirty="0">
                <a:solidFill>
                  <a:srgbClr val="FFFF00"/>
                </a:solidFill>
                <a:latin typeface="Arial MT"/>
                <a:cs typeface="Arial MT"/>
              </a:rPr>
              <a:t> de São Carlos</a:t>
            </a:r>
            <a:r>
              <a:rPr sz="2000" spc="-20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00"/>
                </a:solidFill>
                <a:latin typeface="Arial MT"/>
                <a:cs typeface="Arial MT"/>
              </a:rPr>
              <a:t>da</a:t>
            </a:r>
            <a:r>
              <a:rPr sz="2000" spc="-10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2000" spc="-5" dirty="0">
                <a:solidFill>
                  <a:srgbClr val="FFFF00"/>
                </a:solidFill>
                <a:latin typeface="Arial MT"/>
                <a:cs typeface="Arial MT"/>
              </a:rPr>
              <a:t>Universidade</a:t>
            </a:r>
            <a:r>
              <a:rPr sz="2000" spc="-25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00"/>
                </a:solidFill>
                <a:latin typeface="Arial MT"/>
                <a:cs typeface="Arial MT"/>
              </a:rPr>
              <a:t>de</a:t>
            </a:r>
            <a:r>
              <a:rPr sz="2000" spc="-15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2000" spc="-5" dirty="0">
                <a:solidFill>
                  <a:srgbClr val="FFFF00"/>
                </a:solidFill>
                <a:latin typeface="Arial MT"/>
                <a:cs typeface="Arial MT"/>
              </a:rPr>
              <a:t>São</a:t>
            </a:r>
            <a:r>
              <a:rPr sz="2000" spc="5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2000" spc="-5" dirty="0">
                <a:solidFill>
                  <a:srgbClr val="FFFF00"/>
                </a:solidFill>
                <a:latin typeface="Arial MT"/>
                <a:cs typeface="Arial MT"/>
              </a:rPr>
              <a:t>Paulo</a:t>
            </a:r>
            <a:endParaRPr sz="2000" dirty="0">
              <a:latin typeface="Arial MT"/>
              <a:cs typeface="Arial MT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9272" y="5005"/>
            <a:ext cx="2514600" cy="61216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476808" y="287223"/>
            <a:ext cx="711009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1800" spc="-5" dirty="0">
                <a:latin typeface="Arial MT"/>
                <a:cs typeface="Arial MT"/>
              </a:rPr>
              <a:t>Átomos de </a:t>
            </a:r>
            <a:r>
              <a:rPr lang="pt-BR" sz="1800" spc="-5" dirty="0" err="1">
                <a:latin typeface="Arial MT"/>
                <a:cs typeface="Arial MT"/>
              </a:rPr>
              <a:t>Rydberg</a:t>
            </a:r>
            <a:endParaRPr sz="1800" dirty="0">
              <a:latin typeface="Arial MT"/>
              <a:cs typeface="Arial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81000" y="1261485"/>
            <a:ext cx="3886200" cy="52168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dirty="0">
                <a:solidFill>
                  <a:srgbClr val="FFFF00"/>
                </a:solidFill>
                <a:latin typeface="Arial MT"/>
                <a:cs typeface="Arial MT"/>
              </a:rPr>
              <a:t>			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sz="1800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sz="1800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sz="1800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sz="1800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sz="1800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sz="1800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sz="1800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1800" dirty="0">
              <a:latin typeface="Arial MT"/>
              <a:cs typeface="Arial MT"/>
            </a:endParaRPr>
          </a:p>
        </p:txBody>
      </p:sp>
      <p:pic>
        <p:nvPicPr>
          <p:cNvPr id="13" name="Picture 2" descr="https://pps.whatsapp.net/v/t61.24694-24/158828670_1326495224500304_1962549972892665470_n.jpg?ccb=11-4&amp;oh=01_AdQZcUXaDs2loUuT5o9QBXkjoT4LXDWgeT5Qa7R9c10A_g&amp;oe=6498AFB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ângulo 7"/>
          <p:cNvSpPr/>
          <p:nvPr/>
        </p:nvSpPr>
        <p:spPr>
          <a:xfrm>
            <a:off x="4031855" y="1066312"/>
            <a:ext cx="13901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dirty="0">
                <a:solidFill>
                  <a:srgbClr val="FFFF00"/>
                </a:solidFill>
                <a:latin typeface="Arial MT"/>
                <a:cs typeface="Arial MT"/>
              </a:rPr>
              <a:t>Efeito </a:t>
            </a:r>
            <a:r>
              <a:rPr lang="pt-BR" dirty="0" err="1">
                <a:solidFill>
                  <a:srgbClr val="FFFF00"/>
                </a:solidFill>
                <a:latin typeface="Arial MT"/>
                <a:cs typeface="Arial MT"/>
              </a:rPr>
              <a:t>Stark</a:t>
            </a:r>
            <a:endParaRPr lang="pt-BR" dirty="0">
              <a:solidFill>
                <a:srgbClr val="FFFF00"/>
              </a:solidFill>
              <a:latin typeface="Arial MT"/>
              <a:cs typeface="Arial MT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9165" y="1878435"/>
            <a:ext cx="5010849" cy="924054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1961" y="3048000"/>
            <a:ext cx="5611008" cy="328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9042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476808" y="287223"/>
            <a:ext cx="711009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1800" spc="-5" dirty="0">
                <a:latin typeface="Arial MT"/>
                <a:cs typeface="Arial MT"/>
              </a:rPr>
              <a:t>Átomos de </a:t>
            </a:r>
            <a:r>
              <a:rPr lang="pt-BR" sz="1800" spc="-5" dirty="0" err="1">
                <a:latin typeface="Arial MT"/>
                <a:cs typeface="Arial MT"/>
              </a:rPr>
              <a:t>Rydberg</a:t>
            </a:r>
            <a:endParaRPr sz="1800" dirty="0">
              <a:latin typeface="Arial MT"/>
              <a:cs typeface="Arial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81000" y="1261485"/>
            <a:ext cx="3886200" cy="52168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dirty="0">
                <a:solidFill>
                  <a:srgbClr val="FFFF00"/>
                </a:solidFill>
                <a:latin typeface="Arial MT"/>
                <a:cs typeface="Arial MT"/>
              </a:rPr>
              <a:t>			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sz="1800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sz="1800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sz="1800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sz="1800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sz="1800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sz="1800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sz="1800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1800" dirty="0">
              <a:latin typeface="Arial MT"/>
              <a:cs typeface="Arial MT"/>
            </a:endParaRPr>
          </a:p>
        </p:txBody>
      </p:sp>
      <p:pic>
        <p:nvPicPr>
          <p:cNvPr id="13" name="Picture 2" descr="https://pps.whatsapp.net/v/t61.24694-24/158828670_1326495224500304_1962549972892665470_n.jpg?ccb=11-4&amp;oh=01_AdQZcUXaDs2loUuT5o9QBXkjoT4LXDWgeT5Qa7R9c10A_g&amp;oe=6498AFB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ângulo 7"/>
          <p:cNvSpPr/>
          <p:nvPr/>
        </p:nvSpPr>
        <p:spPr>
          <a:xfrm>
            <a:off x="4031855" y="1066312"/>
            <a:ext cx="1492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dirty="0">
                <a:solidFill>
                  <a:srgbClr val="FFFF00"/>
                </a:solidFill>
                <a:latin typeface="Arial MT"/>
                <a:cs typeface="Arial MT"/>
              </a:rPr>
              <a:t>Experimento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2362200"/>
            <a:ext cx="6477904" cy="3543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5997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476808" y="287223"/>
            <a:ext cx="711009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1800" spc="-5" dirty="0">
                <a:latin typeface="Arial MT"/>
                <a:cs typeface="Arial MT"/>
              </a:rPr>
              <a:t>Átomos de </a:t>
            </a:r>
            <a:r>
              <a:rPr lang="pt-BR" sz="1800" spc="-5" dirty="0" err="1">
                <a:latin typeface="Arial MT"/>
                <a:cs typeface="Arial MT"/>
              </a:rPr>
              <a:t>Rydberg</a:t>
            </a:r>
            <a:endParaRPr sz="1800" dirty="0">
              <a:latin typeface="Arial MT"/>
              <a:cs typeface="Arial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81000" y="1261485"/>
            <a:ext cx="3886200" cy="52168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+mj-lt"/>
              <a:buAutoNum type="arabicPeriod"/>
            </a:pPr>
            <a:r>
              <a:rPr lang="pt-BR" dirty="0">
                <a:solidFill>
                  <a:srgbClr val="FFFF00"/>
                </a:solidFill>
                <a:latin typeface="Arial MT"/>
                <a:cs typeface="Arial MT"/>
              </a:rPr>
              <a:t>Câmara de </a:t>
            </a:r>
            <a:r>
              <a:rPr lang="pt-BR" dirty="0" err="1">
                <a:solidFill>
                  <a:srgbClr val="FFFF00"/>
                </a:solidFill>
                <a:latin typeface="Arial MT"/>
                <a:cs typeface="Arial MT"/>
              </a:rPr>
              <a:t>ultra-alto</a:t>
            </a:r>
            <a:r>
              <a:rPr lang="pt-BR" dirty="0">
                <a:solidFill>
                  <a:srgbClr val="FFFF00"/>
                </a:solidFill>
                <a:latin typeface="Arial MT"/>
                <a:cs typeface="Arial MT"/>
              </a:rPr>
              <a:t> vácuo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dirty="0">
                <a:solidFill>
                  <a:srgbClr val="FFFF00"/>
                </a:solidFill>
                <a:latin typeface="Arial MT"/>
                <a:cs typeface="Arial MT"/>
              </a:rPr>
              <a:t>			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sz="1800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sz="1800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sz="1800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sz="1800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sz="1800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sz="1800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sz="1800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1800" dirty="0">
              <a:latin typeface="Arial MT"/>
              <a:cs typeface="Arial MT"/>
            </a:endParaRPr>
          </a:p>
        </p:txBody>
      </p:sp>
      <p:pic>
        <p:nvPicPr>
          <p:cNvPr id="13" name="Picture 2" descr="https://pps.whatsapp.net/v/t61.24694-24/158828670_1326495224500304_1962549972892665470_n.jpg?ccb=11-4&amp;oh=01_AdQZcUXaDs2loUuT5o9QBXkjoT4LXDWgeT5Qa7R9c10A_g&amp;oe=6498AFB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ângulo 7"/>
          <p:cNvSpPr/>
          <p:nvPr/>
        </p:nvSpPr>
        <p:spPr>
          <a:xfrm>
            <a:off x="4031855" y="1066312"/>
            <a:ext cx="1492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dirty="0">
                <a:solidFill>
                  <a:srgbClr val="FFFF00"/>
                </a:solidFill>
                <a:latin typeface="Arial MT"/>
                <a:cs typeface="Arial MT"/>
              </a:rPr>
              <a:t>Experimento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2362200"/>
            <a:ext cx="5858693" cy="2105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6972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476808" y="287223"/>
            <a:ext cx="711009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1800" spc="-5" dirty="0">
                <a:latin typeface="Arial MT"/>
                <a:cs typeface="Arial MT"/>
              </a:rPr>
              <a:t>Átomos de </a:t>
            </a:r>
            <a:r>
              <a:rPr lang="pt-BR" sz="1800" spc="-5" dirty="0" err="1">
                <a:latin typeface="Arial MT"/>
                <a:cs typeface="Arial MT"/>
              </a:rPr>
              <a:t>Rydberg</a:t>
            </a:r>
            <a:endParaRPr sz="1800" dirty="0">
              <a:latin typeface="Arial MT"/>
              <a:cs typeface="Arial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81000" y="1261485"/>
            <a:ext cx="3886200" cy="52168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FFFF00"/>
                </a:solidFill>
                <a:latin typeface="Arial MT"/>
                <a:cs typeface="Arial MT"/>
              </a:rPr>
              <a:t>Armadilha 2D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dirty="0">
                <a:solidFill>
                  <a:srgbClr val="FFFF00"/>
                </a:solidFill>
                <a:latin typeface="Arial MT"/>
                <a:cs typeface="Arial MT"/>
              </a:rPr>
              <a:t>			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sz="1800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sz="1800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sz="1800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sz="1800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sz="1800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sz="1800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sz="1800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1800" dirty="0">
              <a:latin typeface="Arial MT"/>
              <a:cs typeface="Arial MT"/>
            </a:endParaRPr>
          </a:p>
        </p:txBody>
      </p:sp>
      <p:pic>
        <p:nvPicPr>
          <p:cNvPr id="13" name="Picture 2" descr="https://pps.whatsapp.net/v/t61.24694-24/158828670_1326495224500304_1962549972892665470_n.jpg?ccb=11-4&amp;oh=01_AdQZcUXaDs2loUuT5o9QBXkjoT4LXDWgeT5Qa7R9c10A_g&amp;oe=6498AFB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ângulo 7"/>
          <p:cNvSpPr/>
          <p:nvPr/>
        </p:nvSpPr>
        <p:spPr>
          <a:xfrm>
            <a:off x="4031855" y="1066312"/>
            <a:ext cx="1492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dirty="0">
                <a:solidFill>
                  <a:srgbClr val="FFFF00"/>
                </a:solidFill>
                <a:latin typeface="Arial MT"/>
                <a:cs typeface="Arial MT"/>
              </a:rPr>
              <a:t>Experimento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7417" y="2290603"/>
            <a:ext cx="5849166" cy="2276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9674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476808" y="287223"/>
            <a:ext cx="711009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1800" spc="-5" dirty="0">
                <a:latin typeface="Arial MT"/>
                <a:cs typeface="Arial MT"/>
              </a:rPr>
              <a:t>Átomos de </a:t>
            </a:r>
            <a:r>
              <a:rPr lang="pt-BR" sz="1800" spc="-5" dirty="0" err="1">
                <a:latin typeface="Arial MT"/>
                <a:cs typeface="Arial MT"/>
              </a:rPr>
              <a:t>Rydberg</a:t>
            </a:r>
            <a:endParaRPr sz="1800" dirty="0">
              <a:latin typeface="Arial MT"/>
              <a:cs typeface="Arial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81000" y="1261485"/>
            <a:ext cx="3886200" cy="57964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FFFF00"/>
                </a:solidFill>
                <a:latin typeface="Arial MT"/>
                <a:cs typeface="Arial MT"/>
              </a:rPr>
              <a:t>Sistema ótico – 780 </a:t>
            </a:r>
            <a:r>
              <a:rPr lang="pt-BR" dirty="0" err="1">
                <a:solidFill>
                  <a:srgbClr val="FFFF00"/>
                </a:solidFill>
                <a:latin typeface="Arial MT"/>
                <a:cs typeface="Arial MT"/>
              </a:rPr>
              <a:t>nm</a:t>
            </a:r>
            <a:endParaRPr lang="pt-BR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298450" indent="-28575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FFFF00"/>
                </a:solidFill>
                <a:latin typeface="Arial MT"/>
                <a:cs typeface="Arial MT"/>
              </a:rPr>
              <a:t>Sistema ótico – 480 </a:t>
            </a:r>
            <a:r>
              <a:rPr lang="pt-BR" dirty="0" err="1">
                <a:solidFill>
                  <a:srgbClr val="FFFF00"/>
                </a:solidFill>
                <a:latin typeface="Arial MT"/>
                <a:cs typeface="Arial MT"/>
              </a:rPr>
              <a:t>nm</a:t>
            </a:r>
            <a:endParaRPr lang="pt-BR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dirty="0">
                <a:solidFill>
                  <a:srgbClr val="FFFF00"/>
                </a:solidFill>
                <a:latin typeface="Arial MT"/>
                <a:cs typeface="Arial MT"/>
              </a:rPr>
              <a:t>			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sz="1800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sz="1800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sz="1800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sz="1800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sz="1800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sz="1800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sz="1800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1800" dirty="0">
              <a:latin typeface="Arial MT"/>
              <a:cs typeface="Arial MT"/>
            </a:endParaRPr>
          </a:p>
        </p:txBody>
      </p:sp>
      <p:pic>
        <p:nvPicPr>
          <p:cNvPr id="13" name="Picture 2" descr="https://pps.whatsapp.net/v/t61.24694-24/158828670_1326495224500304_1962549972892665470_n.jpg?ccb=11-4&amp;oh=01_AdQZcUXaDs2loUuT5o9QBXkjoT4LXDWgeT5Qa7R9c10A_g&amp;oe=6498AFB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ângulo 7"/>
          <p:cNvSpPr/>
          <p:nvPr/>
        </p:nvSpPr>
        <p:spPr>
          <a:xfrm>
            <a:off x="4020353" y="892153"/>
            <a:ext cx="1492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dirty="0">
                <a:solidFill>
                  <a:srgbClr val="FFFF00"/>
                </a:solidFill>
                <a:latin typeface="Arial MT"/>
                <a:cs typeface="Arial MT"/>
              </a:rPr>
              <a:t>Experimento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275" y="2438400"/>
            <a:ext cx="4111925" cy="2253652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9600" y="2438400"/>
            <a:ext cx="4662134" cy="2255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58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476808" y="287223"/>
            <a:ext cx="711009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1800" spc="-5" dirty="0">
                <a:latin typeface="Arial MT"/>
                <a:cs typeface="Arial MT"/>
              </a:rPr>
              <a:t>Átomos de </a:t>
            </a:r>
            <a:r>
              <a:rPr lang="pt-BR" sz="1800" spc="-5" dirty="0" err="1">
                <a:latin typeface="Arial MT"/>
                <a:cs typeface="Arial MT"/>
              </a:rPr>
              <a:t>Rydberg</a:t>
            </a:r>
            <a:endParaRPr sz="1800" dirty="0">
              <a:latin typeface="Arial MT"/>
              <a:cs typeface="Arial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81000" y="1261485"/>
            <a:ext cx="3886200" cy="607345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FFFF00"/>
                </a:solidFill>
                <a:latin typeface="Arial MT"/>
                <a:cs typeface="Arial MT"/>
              </a:rPr>
              <a:t>Estabilidade e travamento de frequência</a:t>
            </a:r>
          </a:p>
          <a:p>
            <a:pPr marL="12700">
              <a:spcBef>
                <a:spcPts val="100"/>
              </a:spcBef>
            </a:pPr>
            <a:endParaRPr lang="pt-BR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dirty="0">
                <a:solidFill>
                  <a:srgbClr val="FFFF00"/>
                </a:solidFill>
                <a:latin typeface="Arial MT"/>
                <a:cs typeface="Arial MT"/>
              </a:rPr>
              <a:t>			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sz="1800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sz="1800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sz="1800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sz="1800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sz="1800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sz="1800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sz="1800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1800" dirty="0">
              <a:latin typeface="Arial MT"/>
              <a:cs typeface="Arial MT"/>
            </a:endParaRPr>
          </a:p>
        </p:txBody>
      </p:sp>
      <p:pic>
        <p:nvPicPr>
          <p:cNvPr id="13" name="Picture 2" descr="https://pps.whatsapp.net/v/t61.24694-24/158828670_1326495224500304_1962549972892665470_n.jpg?ccb=11-4&amp;oh=01_AdQZcUXaDs2loUuT5o9QBXkjoT4LXDWgeT5Qa7R9c10A_g&amp;oe=6498AFB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ângulo 7"/>
          <p:cNvSpPr/>
          <p:nvPr/>
        </p:nvSpPr>
        <p:spPr>
          <a:xfrm>
            <a:off x="4020353" y="892153"/>
            <a:ext cx="1492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dirty="0">
                <a:solidFill>
                  <a:srgbClr val="FFFF00"/>
                </a:solidFill>
                <a:latin typeface="Arial MT"/>
                <a:cs typeface="Arial MT"/>
              </a:rPr>
              <a:t>Experimento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30" y="1952782"/>
            <a:ext cx="4248743" cy="1952898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4482489"/>
            <a:ext cx="5112869" cy="1796414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7786" y="2069563"/>
            <a:ext cx="4320594" cy="1323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2080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476808" y="287223"/>
            <a:ext cx="711009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1800" spc="-5" dirty="0">
                <a:latin typeface="Arial MT"/>
                <a:cs typeface="Arial MT"/>
              </a:rPr>
              <a:t>Átomos de </a:t>
            </a:r>
            <a:r>
              <a:rPr lang="pt-BR" sz="1800" spc="-5" dirty="0" err="1">
                <a:latin typeface="Arial MT"/>
                <a:cs typeface="Arial MT"/>
              </a:rPr>
              <a:t>Rydberg</a:t>
            </a:r>
            <a:endParaRPr sz="1800" dirty="0">
              <a:latin typeface="Arial MT"/>
              <a:cs typeface="Arial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81000" y="1261485"/>
            <a:ext cx="3886200" cy="57964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FFFF00"/>
                </a:solidFill>
                <a:latin typeface="Arial MT"/>
                <a:cs typeface="Arial MT"/>
              </a:rPr>
              <a:t>Controle de campo elétrico</a:t>
            </a:r>
          </a:p>
          <a:p>
            <a:pPr marL="12700">
              <a:spcBef>
                <a:spcPts val="100"/>
              </a:spcBef>
            </a:pPr>
            <a:endParaRPr lang="pt-BR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dirty="0">
                <a:solidFill>
                  <a:srgbClr val="FFFF00"/>
                </a:solidFill>
                <a:latin typeface="Arial MT"/>
                <a:cs typeface="Arial MT"/>
              </a:rPr>
              <a:t>			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sz="1800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sz="1800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sz="1800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sz="1800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sz="1800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sz="1800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sz="1800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1800" dirty="0">
              <a:latin typeface="Arial MT"/>
              <a:cs typeface="Arial MT"/>
            </a:endParaRPr>
          </a:p>
        </p:txBody>
      </p:sp>
      <p:pic>
        <p:nvPicPr>
          <p:cNvPr id="13" name="Picture 2" descr="https://pps.whatsapp.net/v/t61.24694-24/158828670_1326495224500304_1962549972892665470_n.jpg?ccb=11-4&amp;oh=01_AdQZcUXaDs2loUuT5o9QBXkjoT4LXDWgeT5Qa7R9c10A_g&amp;oe=6498AFB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ângulo 7"/>
          <p:cNvSpPr/>
          <p:nvPr/>
        </p:nvSpPr>
        <p:spPr>
          <a:xfrm>
            <a:off x="4020353" y="892153"/>
            <a:ext cx="1492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dirty="0">
                <a:solidFill>
                  <a:srgbClr val="FFFF00"/>
                </a:solidFill>
                <a:latin typeface="Arial MT"/>
                <a:cs typeface="Arial MT"/>
              </a:rPr>
              <a:t>Experimento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4207" y="2452551"/>
            <a:ext cx="4915586" cy="1952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9638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476808" y="287223"/>
            <a:ext cx="711009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1800" spc="-5" dirty="0">
                <a:latin typeface="Arial MT"/>
                <a:cs typeface="Arial MT"/>
              </a:rPr>
              <a:t>Átomos de </a:t>
            </a:r>
            <a:r>
              <a:rPr lang="pt-BR" sz="1800" spc="-5" dirty="0" err="1">
                <a:latin typeface="Arial MT"/>
                <a:cs typeface="Arial MT"/>
              </a:rPr>
              <a:t>Rydberg</a:t>
            </a:r>
            <a:endParaRPr sz="1800" dirty="0">
              <a:latin typeface="Arial MT"/>
              <a:cs typeface="Arial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81000" y="1261485"/>
            <a:ext cx="3886200" cy="6363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FFFF00"/>
                </a:solidFill>
                <a:latin typeface="Arial MT"/>
                <a:cs typeface="Arial MT"/>
              </a:rPr>
              <a:t>Amostra atômica – Armadilhas atômicas - AMO</a:t>
            </a:r>
          </a:p>
          <a:p>
            <a:pPr marL="12700">
              <a:spcBef>
                <a:spcPts val="100"/>
              </a:spcBef>
            </a:pPr>
            <a:endParaRPr lang="pt-BR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dirty="0">
                <a:solidFill>
                  <a:srgbClr val="FFFF00"/>
                </a:solidFill>
                <a:latin typeface="Arial MT"/>
                <a:cs typeface="Arial MT"/>
              </a:rPr>
              <a:t>			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sz="1800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sz="1800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sz="1800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sz="1800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sz="1800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298450" indent="-28575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FFFF00"/>
                </a:solidFill>
                <a:latin typeface="Arial MT"/>
                <a:cs typeface="Arial MT"/>
              </a:rPr>
              <a:t>AOD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sz="1800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sz="1800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1800" dirty="0">
              <a:latin typeface="Arial MT"/>
              <a:cs typeface="Arial MT"/>
            </a:endParaRPr>
          </a:p>
        </p:txBody>
      </p:sp>
      <p:pic>
        <p:nvPicPr>
          <p:cNvPr id="13" name="Picture 2" descr="https://pps.whatsapp.net/v/t61.24694-24/158828670_1326495224500304_1962549972892665470_n.jpg?ccb=11-4&amp;oh=01_AdQZcUXaDs2loUuT5o9QBXkjoT4LXDWgeT5Qa7R9c10A_g&amp;oe=6498AFB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ângulo 7"/>
          <p:cNvSpPr/>
          <p:nvPr/>
        </p:nvSpPr>
        <p:spPr>
          <a:xfrm>
            <a:off x="4020353" y="892153"/>
            <a:ext cx="1492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dirty="0">
                <a:solidFill>
                  <a:srgbClr val="FFFF00"/>
                </a:solidFill>
                <a:latin typeface="Arial MT"/>
                <a:cs typeface="Arial MT"/>
              </a:rPr>
              <a:t>Experimento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2590800"/>
            <a:ext cx="5820356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832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476808" y="287223"/>
            <a:ext cx="711009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1800" spc="-5" dirty="0">
                <a:latin typeface="Arial MT"/>
                <a:cs typeface="Arial MT"/>
              </a:rPr>
              <a:t>Átomos de </a:t>
            </a:r>
            <a:r>
              <a:rPr lang="pt-BR" sz="1800" spc="-5" dirty="0" err="1">
                <a:latin typeface="Arial MT"/>
                <a:cs typeface="Arial MT"/>
              </a:rPr>
              <a:t>Rydberg</a:t>
            </a:r>
            <a:endParaRPr sz="1800" dirty="0">
              <a:latin typeface="Arial MT"/>
              <a:cs typeface="Arial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81000" y="1261485"/>
            <a:ext cx="3886200" cy="57964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FFFF00"/>
                </a:solidFill>
                <a:latin typeface="Arial MT"/>
                <a:cs typeface="Arial MT"/>
              </a:rPr>
              <a:t>Ressonância </a:t>
            </a:r>
            <a:r>
              <a:rPr lang="pt-BR" dirty="0" err="1">
                <a:solidFill>
                  <a:srgbClr val="FFFF00"/>
                </a:solidFill>
                <a:latin typeface="Arial MT"/>
                <a:cs typeface="Arial MT"/>
              </a:rPr>
              <a:t>Forster</a:t>
            </a:r>
            <a:endParaRPr lang="pt-BR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spcBef>
                <a:spcPts val="100"/>
              </a:spcBef>
            </a:pPr>
            <a:endParaRPr lang="pt-BR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dirty="0">
                <a:solidFill>
                  <a:srgbClr val="FFFF00"/>
                </a:solidFill>
                <a:latin typeface="Arial MT"/>
                <a:cs typeface="Arial MT"/>
              </a:rPr>
              <a:t>			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sz="1800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sz="1800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sz="1800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sz="1800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sz="1800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sz="1800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sz="1800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1800" dirty="0">
              <a:latin typeface="Arial MT"/>
              <a:cs typeface="Arial MT"/>
            </a:endParaRPr>
          </a:p>
        </p:txBody>
      </p:sp>
      <p:pic>
        <p:nvPicPr>
          <p:cNvPr id="13" name="Picture 2" descr="https://pps.whatsapp.net/v/t61.24694-24/158828670_1326495224500304_1962549972892665470_n.jpg?ccb=11-4&amp;oh=01_AdQZcUXaDs2loUuT5o9QBXkjoT4LXDWgeT5Qa7R9c10A_g&amp;oe=6498AFB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ângulo 7"/>
          <p:cNvSpPr/>
          <p:nvPr/>
        </p:nvSpPr>
        <p:spPr>
          <a:xfrm>
            <a:off x="4020353" y="892153"/>
            <a:ext cx="1492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dirty="0">
                <a:solidFill>
                  <a:srgbClr val="FFFF00"/>
                </a:solidFill>
                <a:latin typeface="Arial MT"/>
                <a:cs typeface="Arial MT"/>
              </a:rPr>
              <a:t>Experimento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4311" y="3124200"/>
            <a:ext cx="538479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9484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476808" y="287223"/>
            <a:ext cx="711009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1800" spc="-5" dirty="0">
                <a:latin typeface="Arial MT"/>
                <a:cs typeface="Arial MT"/>
              </a:rPr>
              <a:t>Átomos de </a:t>
            </a:r>
            <a:r>
              <a:rPr lang="pt-BR" sz="1800" spc="-5" dirty="0" err="1">
                <a:latin typeface="Arial MT"/>
                <a:cs typeface="Arial MT"/>
              </a:rPr>
              <a:t>Rydberg</a:t>
            </a:r>
            <a:endParaRPr sz="1800" dirty="0">
              <a:latin typeface="Arial MT"/>
              <a:cs typeface="Arial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81000" y="1261485"/>
            <a:ext cx="8153400" cy="608628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FFFF00"/>
                </a:solidFill>
                <a:latin typeface="Arial MT"/>
                <a:cs typeface="Arial MT"/>
              </a:rPr>
              <a:t>Transferência de população X Densidade atômica</a:t>
            </a:r>
          </a:p>
          <a:p>
            <a:pPr marL="298450" indent="-28575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endParaRPr lang="pt-BR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spcBef>
                <a:spcPts val="100"/>
              </a:spcBef>
            </a:pPr>
            <a:endParaRPr lang="pt-BR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dirty="0">
                <a:solidFill>
                  <a:srgbClr val="FFFF00"/>
                </a:solidFill>
                <a:latin typeface="Arial MT"/>
                <a:cs typeface="Arial MT"/>
              </a:rPr>
              <a:t>			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sz="1800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sz="1800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sz="1800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sz="1800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sz="1800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sz="1800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sz="1800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1800" dirty="0">
              <a:latin typeface="Arial MT"/>
              <a:cs typeface="Arial MT"/>
            </a:endParaRPr>
          </a:p>
        </p:txBody>
      </p:sp>
      <p:pic>
        <p:nvPicPr>
          <p:cNvPr id="13" name="Picture 2" descr="https://pps.whatsapp.net/v/t61.24694-24/158828670_1326495224500304_1962549972892665470_n.jpg?ccb=11-4&amp;oh=01_AdQZcUXaDs2loUuT5o9QBXkjoT4LXDWgeT5Qa7R9c10A_g&amp;oe=6498AFB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ângulo 7"/>
          <p:cNvSpPr/>
          <p:nvPr/>
        </p:nvSpPr>
        <p:spPr>
          <a:xfrm>
            <a:off x="4020353" y="892153"/>
            <a:ext cx="1492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dirty="0">
                <a:solidFill>
                  <a:srgbClr val="FFFF00"/>
                </a:solidFill>
                <a:latin typeface="Arial MT"/>
                <a:cs typeface="Arial MT"/>
              </a:rPr>
              <a:t>Experimento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8311" y="2090614"/>
            <a:ext cx="5896798" cy="1762371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9312" y="3886200"/>
            <a:ext cx="5534797" cy="2457793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9489BE5B-2CD4-BD18-ACD7-8343AC786C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1800" y="1621023"/>
            <a:ext cx="2895600" cy="320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4504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02742" y="285699"/>
            <a:ext cx="342328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pt-BR" sz="2000" b="1" dirty="0">
                <a:solidFill>
                  <a:srgbClr val="FFFF00"/>
                </a:solidFill>
                <a:latin typeface="Arial"/>
                <a:cs typeface="Arial"/>
              </a:rPr>
              <a:t>Sumário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02742" y="1650593"/>
            <a:ext cx="4778858" cy="4891083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69545" indent="-157480">
              <a:lnSpc>
                <a:spcPct val="100000"/>
              </a:lnSpc>
              <a:spcBef>
                <a:spcPts val="700"/>
              </a:spcBef>
              <a:buChar char="•"/>
              <a:tabLst>
                <a:tab pos="170180" algn="l"/>
              </a:tabLst>
            </a:pPr>
            <a:r>
              <a:rPr lang="pt-BR" sz="2000" spc="-5" dirty="0">
                <a:solidFill>
                  <a:srgbClr val="FFFF00"/>
                </a:solidFill>
                <a:latin typeface="Arial MT"/>
                <a:cs typeface="Arial MT"/>
              </a:rPr>
              <a:t>Introdução</a:t>
            </a:r>
            <a:r>
              <a:rPr sz="2000" spc="-5" dirty="0">
                <a:solidFill>
                  <a:srgbClr val="FFFF00"/>
                </a:solidFill>
                <a:latin typeface="Arial MT"/>
                <a:cs typeface="Arial MT"/>
              </a:rPr>
              <a:t>,</a:t>
            </a:r>
            <a:endParaRPr sz="2000" dirty="0">
              <a:latin typeface="Arial MT"/>
              <a:cs typeface="Arial MT"/>
            </a:endParaRPr>
          </a:p>
          <a:p>
            <a:pPr marL="169545" indent="-157480">
              <a:lnSpc>
                <a:spcPct val="100000"/>
              </a:lnSpc>
              <a:spcBef>
                <a:spcPts val="600"/>
              </a:spcBef>
              <a:buChar char="•"/>
              <a:tabLst>
                <a:tab pos="170180" algn="l"/>
              </a:tabLst>
            </a:pPr>
            <a:r>
              <a:rPr lang="pt-BR" sz="2000" spc="-5" dirty="0">
                <a:solidFill>
                  <a:srgbClr val="FFFF00"/>
                </a:solidFill>
                <a:latin typeface="Arial MT"/>
                <a:cs typeface="Arial MT"/>
              </a:rPr>
              <a:t>Átomos de </a:t>
            </a:r>
            <a:r>
              <a:rPr lang="pt-BR" sz="2000" spc="-5" dirty="0" err="1">
                <a:solidFill>
                  <a:srgbClr val="FFFF00"/>
                </a:solidFill>
                <a:latin typeface="Arial MT"/>
                <a:cs typeface="Arial MT"/>
              </a:rPr>
              <a:t>Rydberg</a:t>
            </a:r>
            <a:endParaRPr lang="pt-BR" sz="2000" spc="-5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065">
              <a:lnSpc>
                <a:spcPct val="100000"/>
              </a:lnSpc>
              <a:spcBef>
                <a:spcPts val="600"/>
              </a:spcBef>
              <a:tabLst>
                <a:tab pos="170180" algn="l"/>
              </a:tabLst>
            </a:pPr>
            <a:r>
              <a:rPr lang="pt-BR" sz="2000" spc="-5" dirty="0">
                <a:solidFill>
                  <a:srgbClr val="FFFF00"/>
                </a:solidFill>
                <a:latin typeface="Arial MT"/>
                <a:cs typeface="Arial MT"/>
              </a:rPr>
              <a:t> 	</a:t>
            </a:r>
            <a:r>
              <a:rPr lang="pt-BR" spc="-5" dirty="0">
                <a:solidFill>
                  <a:srgbClr val="FFFF00"/>
                </a:solidFill>
                <a:latin typeface="Arial MT"/>
                <a:cs typeface="Arial MT"/>
              </a:rPr>
              <a:t>- Descrição;</a:t>
            </a:r>
          </a:p>
          <a:p>
            <a:pPr marL="12065">
              <a:lnSpc>
                <a:spcPct val="100000"/>
              </a:lnSpc>
              <a:spcBef>
                <a:spcPts val="600"/>
              </a:spcBef>
              <a:tabLst>
                <a:tab pos="170180" algn="l"/>
              </a:tabLst>
            </a:pPr>
            <a:r>
              <a:rPr lang="pt-BR" spc="-5" dirty="0">
                <a:solidFill>
                  <a:srgbClr val="FFFF00"/>
                </a:solidFill>
                <a:latin typeface="Arial MT"/>
                <a:cs typeface="Arial MT"/>
              </a:rPr>
              <a:t>	- Teoria;</a:t>
            </a:r>
          </a:p>
          <a:p>
            <a:pPr marL="12065">
              <a:lnSpc>
                <a:spcPct val="100000"/>
              </a:lnSpc>
              <a:spcBef>
                <a:spcPts val="600"/>
              </a:spcBef>
              <a:tabLst>
                <a:tab pos="170180" algn="l"/>
              </a:tabLst>
            </a:pPr>
            <a:r>
              <a:rPr lang="pt-BR" spc="-5" dirty="0">
                <a:solidFill>
                  <a:srgbClr val="FFFF00"/>
                </a:solidFill>
                <a:latin typeface="Arial MT"/>
                <a:cs typeface="Arial MT"/>
              </a:rPr>
              <a:t>	- Propriedades;	</a:t>
            </a:r>
            <a:r>
              <a:rPr lang="pt-BR" sz="2000" spc="-5" dirty="0">
                <a:solidFill>
                  <a:srgbClr val="FFFF00"/>
                </a:solidFill>
                <a:latin typeface="Arial MT"/>
                <a:cs typeface="Arial MT"/>
              </a:rPr>
              <a:t>	</a:t>
            </a:r>
            <a:endParaRPr sz="2000" dirty="0">
              <a:latin typeface="Arial MT"/>
              <a:cs typeface="Arial MT"/>
            </a:endParaRPr>
          </a:p>
          <a:p>
            <a:pPr marL="169545" indent="-157480">
              <a:lnSpc>
                <a:spcPct val="100000"/>
              </a:lnSpc>
              <a:spcBef>
                <a:spcPts val="600"/>
              </a:spcBef>
              <a:buChar char="•"/>
              <a:tabLst>
                <a:tab pos="170180" algn="l"/>
              </a:tabLst>
            </a:pPr>
            <a:r>
              <a:rPr lang="pt-BR" sz="2000" dirty="0">
                <a:solidFill>
                  <a:srgbClr val="FFFF00"/>
                </a:solidFill>
                <a:latin typeface="Arial MT"/>
                <a:cs typeface="Arial MT"/>
              </a:rPr>
              <a:t>Experimento</a:t>
            </a:r>
          </a:p>
          <a:p>
            <a:pPr marL="12065">
              <a:lnSpc>
                <a:spcPct val="100000"/>
              </a:lnSpc>
              <a:spcBef>
                <a:spcPts val="600"/>
              </a:spcBef>
              <a:tabLst>
                <a:tab pos="170180" algn="l"/>
              </a:tabLst>
            </a:pPr>
            <a:r>
              <a:rPr lang="pt-BR" sz="2000" dirty="0">
                <a:solidFill>
                  <a:srgbClr val="FFFF00"/>
                </a:solidFill>
                <a:latin typeface="Arial MT"/>
                <a:cs typeface="Arial MT"/>
              </a:rPr>
              <a:t>  </a:t>
            </a:r>
            <a:r>
              <a:rPr lang="pt-BR" sz="2000" spc="-5" dirty="0">
                <a:solidFill>
                  <a:srgbClr val="FFFF00"/>
                </a:solidFill>
                <a:latin typeface="Arial MT"/>
                <a:cs typeface="Arial MT"/>
              </a:rPr>
              <a:t>- Aparato experimental;</a:t>
            </a:r>
          </a:p>
          <a:p>
            <a:pPr marL="12065">
              <a:lnSpc>
                <a:spcPct val="100000"/>
              </a:lnSpc>
              <a:spcBef>
                <a:spcPts val="600"/>
              </a:spcBef>
              <a:tabLst>
                <a:tab pos="170180" algn="l"/>
              </a:tabLst>
            </a:pPr>
            <a:r>
              <a:rPr lang="pt-BR" sz="2000" spc="-5" dirty="0">
                <a:solidFill>
                  <a:srgbClr val="FFFF00"/>
                </a:solidFill>
                <a:latin typeface="Arial MT"/>
                <a:cs typeface="Arial MT"/>
              </a:rPr>
              <a:t>	- Amostra atômica;</a:t>
            </a:r>
          </a:p>
          <a:p>
            <a:pPr marL="12065">
              <a:lnSpc>
                <a:spcPct val="100000"/>
              </a:lnSpc>
              <a:spcBef>
                <a:spcPts val="600"/>
              </a:spcBef>
              <a:tabLst>
                <a:tab pos="170180" algn="l"/>
              </a:tabLst>
            </a:pPr>
            <a:r>
              <a:rPr lang="pt-BR" sz="2000" spc="-5" dirty="0">
                <a:solidFill>
                  <a:srgbClr val="FFFF00"/>
                </a:solidFill>
                <a:latin typeface="Arial MT"/>
                <a:cs typeface="Arial MT"/>
              </a:rPr>
              <a:t>	-Transferência de população entre estados de </a:t>
            </a:r>
            <a:r>
              <a:rPr lang="pt-BR" sz="2000" spc="-5" dirty="0" err="1">
                <a:solidFill>
                  <a:srgbClr val="FFFF00"/>
                </a:solidFill>
                <a:latin typeface="Arial MT"/>
                <a:cs typeface="Arial MT"/>
              </a:rPr>
              <a:t>Rydberg</a:t>
            </a:r>
            <a:endParaRPr lang="pt-BR" sz="2000" spc="-5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065">
              <a:lnSpc>
                <a:spcPct val="100000"/>
              </a:lnSpc>
              <a:spcBef>
                <a:spcPts val="600"/>
              </a:spcBef>
              <a:tabLst>
                <a:tab pos="170180" algn="l"/>
              </a:tabLst>
            </a:pPr>
            <a:r>
              <a:rPr lang="pt-BR" sz="2000" spc="-5" dirty="0">
                <a:solidFill>
                  <a:srgbClr val="FFFF00"/>
                </a:solidFill>
                <a:latin typeface="Arial MT"/>
                <a:cs typeface="Arial MT"/>
              </a:rPr>
              <a:t>  - Bloqueio de excitação em átomos de </a:t>
            </a:r>
            <a:r>
              <a:rPr lang="pt-BR" sz="2000" spc="-5" dirty="0" err="1">
                <a:solidFill>
                  <a:srgbClr val="FFFF00"/>
                </a:solidFill>
                <a:latin typeface="Arial MT"/>
                <a:cs typeface="Arial MT"/>
              </a:rPr>
              <a:t>Rydberg</a:t>
            </a:r>
            <a:r>
              <a:rPr lang="pt-BR" sz="2000" spc="-5" dirty="0">
                <a:solidFill>
                  <a:srgbClr val="FFFF00"/>
                </a:solidFill>
                <a:latin typeface="Arial MT"/>
                <a:cs typeface="Arial MT"/>
              </a:rPr>
              <a:t>	</a:t>
            </a:r>
            <a:endParaRPr lang="pt-BR" sz="2000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354965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170180" algn="l"/>
              </a:tabLst>
            </a:pPr>
            <a:r>
              <a:rPr lang="pt-BR" sz="2000" dirty="0">
                <a:solidFill>
                  <a:srgbClr val="FFFF00"/>
                </a:solidFill>
                <a:latin typeface="Arial MT"/>
                <a:cs typeface="Arial MT"/>
              </a:rPr>
              <a:t>Conclusão</a:t>
            </a:r>
          </a:p>
        </p:txBody>
      </p:sp>
      <p:pic>
        <p:nvPicPr>
          <p:cNvPr id="7" name="Picture 2" descr="https://pps.whatsapp.net/v/t61.24694-24/158828670_1326495224500304_1962549972892665470_n.jpg?ccb=11-4&amp;oh=01_AdQZcUXaDs2loUuT5o9QBXkjoT4LXDWgeT5Qa7R9c10A_g&amp;oe=6498AFB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476808" y="287223"/>
            <a:ext cx="711009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1800" spc="-5" dirty="0">
                <a:latin typeface="Arial MT"/>
                <a:cs typeface="Arial MT"/>
              </a:rPr>
              <a:t>Átomos de </a:t>
            </a:r>
            <a:r>
              <a:rPr lang="pt-BR" sz="1800" spc="-5" dirty="0" err="1">
                <a:latin typeface="Arial MT"/>
                <a:cs typeface="Arial MT"/>
              </a:rPr>
              <a:t>Rydberg</a:t>
            </a:r>
            <a:endParaRPr sz="1800" dirty="0">
              <a:latin typeface="Arial MT"/>
              <a:cs typeface="Arial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81000" y="1261485"/>
            <a:ext cx="8153400" cy="57964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FFFF00"/>
                </a:solidFill>
                <a:latin typeface="Arial MT"/>
                <a:cs typeface="Arial MT"/>
              </a:rPr>
              <a:t>Transferência de população X Densidade atômica</a:t>
            </a:r>
          </a:p>
          <a:p>
            <a:pPr marL="12700">
              <a:spcBef>
                <a:spcPts val="100"/>
              </a:spcBef>
            </a:pPr>
            <a:endParaRPr lang="pt-BR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dirty="0">
                <a:solidFill>
                  <a:srgbClr val="FFFF00"/>
                </a:solidFill>
                <a:latin typeface="Arial MT"/>
                <a:cs typeface="Arial MT"/>
              </a:rPr>
              <a:t>			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sz="1800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sz="1800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sz="1800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sz="1800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sz="1800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sz="1800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sz="1800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1800" dirty="0">
              <a:latin typeface="Arial MT"/>
              <a:cs typeface="Arial MT"/>
            </a:endParaRPr>
          </a:p>
        </p:txBody>
      </p:sp>
      <p:pic>
        <p:nvPicPr>
          <p:cNvPr id="13" name="Picture 2" descr="https://pps.whatsapp.net/v/t61.24694-24/158828670_1326495224500304_1962549972892665470_n.jpg?ccb=11-4&amp;oh=01_AdQZcUXaDs2loUuT5o9QBXkjoT4LXDWgeT5Qa7R9c10A_g&amp;oe=6498AFB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ângulo 7"/>
          <p:cNvSpPr/>
          <p:nvPr/>
        </p:nvSpPr>
        <p:spPr>
          <a:xfrm>
            <a:off x="4020353" y="892153"/>
            <a:ext cx="1492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dirty="0">
                <a:solidFill>
                  <a:srgbClr val="FFFF00"/>
                </a:solidFill>
                <a:latin typeface="Arial MT"/>
                <a:cs typeface="Arial MT"/>
              </a:rPr>
              <a:t>Experimento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95" y="1905000"/>
            <a:ext cx="3505689" cy="2200582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600" y="4500793"/>
            <a:ext cx="5696745" cy="1724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3660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476808" y="287223"/>
            <a:ext cx="711009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1800" spc="-5" dirty="0">
                <a:latin typeface="Arial MT"/>
                <a:cs typeface="Arial MT"/>
              </a:rPr>
              <a:t>Átomos de </a:t>
            </a:r>
            <a:r>
              <a:rPr lang="pt-BR" sz="1800" spc="-5" dirty="0" err="1">
                <a:latin typeface="Arial MT"/>
                <a:cs typeface="Arial MT"/>
              </a:rPr>
              <a:t>Rydberg</a:t>
            </a:r>
            <a:endParaRPr sz="1800" dirty="0">
              <a:latin typeface="Arial MT"/>
              <a:cs typeface="Arial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81000" y="1261485"/>
            <a:ext cx="8153400" cy="57964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FFFF00"/>
                </a:solidFill>
                <a:latin typeface="Arial MT"/>
                <a:cs typeface="Arial MT"/>
              </a:rPr>
              <a:t>Modelo de esfera rígida para o bloqueio de excitação</a:t>
            </a:r>
          </a:p>
          <a:p>
            <a:pPr marL="12700">
              <a:spcBef>
                <a:spcPts val="100"/>
              </a:spcBef>
            </a:pPr>
            <a:endParaRPr lang="pt-BR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dirty="0">
                <a:solidFill>
                  <a:srgbClr val="FFFF00"/>
                </a:solidFill>
                <a:latin typeface="Arial MT"/>
                <a:cs typeface="Arial MT"/>
              </a:rPr>
              <a:t>			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sz="1800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sz="1800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sz="1800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sz="1800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sz="1800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sz="1800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sz="1800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1800" dirty="0">
              <a:latin typeface="Arial MT"/>
              <a:cs typeface="Arial MT"/>
            </a:endParaRPr>
          </a:p>
        </p:txBody>
      </p:sp>
      <p:pic>
        <p:nvPicPr>
          <p:cNvPr id="13" name="Picture 2" descr="https://pps.whatsapp.net/v/t61.24694-24/158828670_1326495224500304_1962549972892665470_n.jpg?ccb=11-4&amp;oh=01_AdQZcUXaDs2loUuT5o9QBXkjoT4LXDWgeT5Qa7R9c10A_g&amp;oe=6498AFB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ângulo 7"/>
          <p:cNvSpPr/>
          <p:nvPr/>
        </p:nvSpPr>
        <p:spPr>
          <a:xfrm>
            <a:off x="4020353" y="892153"/>
            <a:ext cx="1492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dirty="0">
                <a:solidFill>
                  <a:srgbClr val="FFFF00"/>
                </a:solidFill>
                <a:latin typeface="Arial MT"/>
                <a:cs typeface="Arial MT"/>
              </a:rPr>
              <a:t>Experimento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1935392"/>
            <a:ext cx="5620534" cy="1648055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4419600"/>
            <a:ext cx="1552792" cy="447737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2600" y="4379343"/>
            <a:ext cx="2172003" cy="676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9715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476808" y="287223"/>
            <a:ext cx="711009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1800" spc="-5" dirty="0">
                <a:latin typeface="Arial MT"/>
                <a:cs typeface="Arial MT"/>
              </a:rPr>
              <a:t>Átomos de </a:t>
            </a:r>
            <a:r>
              <a:rPr lang="pt-BR" sz="1800" spc="-5" dirty="0" err="1">
                <a:latin typeface="Arial MT"/>
                <a:cs typeface="Arial MT"/>
              </a:rPr>
              <a:t>Rydberg</a:t>
            </a:r>
            <a:endParaRPr sz="1800" dirty="0">
              <a:latin typeface="Arial MT"/>
              <a:cs typeface="Arial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81000" y="1261485"/>
            <a:ext cx="8153400" cy="57964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FFFF00"/>
                </a:solidFill>
                <a:latin typeface="Arial MT"/>
                <a:cs typeface="Arial MT"/>
              </a:rPr>
              <a:t>Modelo de esfera rígida para o bloqueio de excitação</a:t>
            </a:r>
          </a:p>
          <a:p>
            <a:pPr marL="12700">
              <a:spcBef>
                <a:spcPts val="100"/>
              </a:spcBef>
            </a:pPr>
            <a:endParaRPr lang="pt-BR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dirty="0">
                <a:solidFill>
                  <a:srgbClr val="FFFF00"/>
                </a:solidFill>
                <a:latin typeface="Arial MT"/>
                <a:cs typeface="Arial MT"/>
              </a:rPr>
              <a:t>			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sz="1800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sz="1800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sz="1800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sz="1800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sz="1800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sz="1800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sz="1800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1800" dirty="0">
              <a:latin typeface="Arial MT"/>
              <a:cs typeface="Arial MT"/>
            </a:endParaRPr>
          </a:p>
        </p:txBody>
      </p:sp>
      <p:pic>
        <p:nvPicPr>
          <p:cNvPr id="13" name="Picture 2" descr="https://pps.whatsapp.net/v/t61.24694-24/158828670_1326495224500304_1962549972892665470_n.jpg?ccb=11-4&amp;oh=01_AdQZcUXaDs2loUuT5o9QBXkjoT4LXDWgeT5Qa7R9c10A_g&amp;oe=6498AFB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ângulo 7"/>
          <p:cNvSpPr/>
          <p:nvPr/>
        </p:nvSpPr>
        <p:spPr>
          <a:xfrm>
            <a:off x="4020353" y="892153"/>
            <a:ext cx="1492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dirty="0">
                <a:solidFill>
                  <a:srgbClr val="FFFF00"/>
                </a:solidFill>
                <a:latin typeface="Arial MT"/>
                <a:cs typeface="Arial MT"/>
              </a:rPr>
              <a:t>Experimento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9783" y="2667000"/>
            <a:ext cx="7293856" cy="2248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0606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476808" y="287223"/>
            <a:ext cx="711009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1800" spc="-5" dirty="0">
                <a:latin typeface="Arial MT"/>
                <a:cs typeface="Arial MT"/>
              </a:rPr>
              <a:t>Átomos de </a:t>
            </a:r>
            <a:r>
              <a:rPr lang="pt-BR" sz="1800" spc="-5" dirty="0" err="1">
                <a:latin typeface="Arial MT"/>
                <a:cs typeface="Arial MT"/>
              </a:rPr>
              <a:t>Rydberg</a:t>
            </a:r>
            <a:endParaRPr sz="1800" dirty="0">
              <a:latin typeface="Arial MT"/>
              <a:cs typeface="Arial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81000" y="1261485"/>
            <a:ext cx="8153400" cy="57964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FFFF00"/>
                </a:solidFill>
                <a:latin typeface="Arial MT"/>
                <a:cs typeface="Arial MT"/>
              </a:rPr>
              <a:t>Bloqueio de excitação</a:t>
            </a:r>
          </a:p>
          <a:p>
            <a:pPr marL="12700">
              <a:spcBef>
                <a:spcPts val="100"/>
              </a:spcBef>
            </a:pPr>
            <a:endParaRPr lang="pt-BR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dirty="0">
                <a:solidFill>
                  <a:srgbClr val="FFFF00"/>
                </a:solidFill>
                <a:latin typeface="Arial MT"/>
                <a:cs typeface="Arial MT"/>
              </a:rPr>
              <a:t>			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sz="1800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sz="1800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sz="1800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sz="1800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sz="1800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sz="1800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sz="1800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1800" dirty="0">
              <a:latin typeface="Arial MT"/>
              <a:cs typeface="Arial MT"/>
            </a:endParaRPr>
          </a:p>
        </p:txBody>
      </p:sp>
      <p:pic>
        <p:nvPicPr>
          <p:cNvPr id="13" name="Picture 2" descr="https://pps.whatsapp.net/v/t61.24694-24/158828670_1326495224500304_1962549972892665470_n.jpg?ccb=11-4&amp;oh=01_AdQZcUXaDs2loUuT5o9QBXkjoT4LXDWgeT5Qa7R9c10A_g&amp;oe=6498AFB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ângulo 7"/>
          <p:cNvSpPr/>
          <p:nvPr/>
        </p:nvSpPr>
        <p:spPr>
          <a:xfrm>
            <a:off x="4020353" y="892153"/>
            <a:ext cx="1492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dirty="0">
                <a:solidFill>
                  <a:srgbClr val="FFFF00"/>
                </a:solidFill>
                <a:latin typeface="Arial MT"/>
                <a:cs typeface="Arial MT"/>
              </a:rPr>
              <a:t>Experimento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5803" y="2286000"/>
            <a:ext cx="2267266" cy="3096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5440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476808" y="287223"/>
            <a:ext cx="711009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1800" spc="-5" dirty="0">
                <a:latin typeface="Arial MT"/>
                <a:cs typeface="Arial MT"/>
              </a:rPr>
              <a:t>Átomos de </a:t>
            </a:r>
            <a:r>
              <a:rPr lang="pt-BR" sz="1800" spc="-5" dirty="0" err="1">
                <a:latin typeface="Arial MT"/>
                <a:cs typeface="Arial MT"/>
              </a:rPr>
              <a:t>Rydberg</a:t>
            </a:r>
            <a:endParaRPr sz="1800" dirty="0">
              <a:latin typeface="Arial MT"/>
              <a:cs typeface="Arial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81000" y="1261485"/>
            <a:ext cx="8153400" cy="57964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FFFF00"/>
                </a:solidFill>
                <a:latin typeface="Arial MT"/>
                <a:cs typeface="Arial MT"/>
              </a:rPr>
              <a:t>Interação entre átomos no estado 50S_{1/2}</a:t>
            </a:r>
          </a:p>
          <a:p>
            <a:pPr marL="12700">
              <a:spcBef>
                <a:spcPts val="100"/>
              </a:spcBef>
            </a:pPr>
            <a:endParaRPr lang="pt-BR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dirty="0">
                <a:solidFill>
                  <a:srgbClr val="FFFF00"/>
                </a:solidFill>
                <a:latin typeface="Arial MT"/>
                <a:cs typeface="Arial MT"/>
              </a:rPr>
              <a:t>			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sz="1800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sz="1800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sz="1800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sz="1800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sz="1800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sz="1800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sz="1800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1800" dirty="0">
              <a:latin typeface="Arial MT"/>
              <a:cs typeface="Arial MT"/>
            </a:endParaRPr>
          </a:p>
        </p:txBody>
      </p:sp>
      <p:pic>
        <p:nvPicPr>
          <p:cNvPr id="13" name="Picture 2" descr="https://pps.whatsapp.net/v/t61.24694-24/158828670_1326495224500304_1962549972892665470_n.jpg?ccb=11-4&amp;oh=01_AdQZcUXaDs2loUuT5o9QBXkjoT4LXDWgeT5Qa7R9c10A_g&amp;oe=6498AFB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ângulo 7"/>
          <p:cNvSpPr/>
          <p:nvPr/>
        </p:nvSpPr>
        <p:spPr>
          <a:xfrm>
            <a:off x="4020353" y="892153"/>
            <a:ext cx="1492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dirty="0">
                <a:solidFill>
                  <a:srgbClr val="FFFF00"/>
                </a:solidFill>
                <a:latin typeface="Arial MT"/>
                <a:cs typeface="Arial MT"/>
              </a:rPr>
              <a:t>Experimento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808" y="1968658"/>
            <a:ext cx="3600953" cy="2191056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2677" y="4481147"/>
            <a:ext cx="2429214" cy="704948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8200" y="1935392"/>
            <a:ext cx="4201111" cy="168616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9861" y="5636133"/>
            <a:ext cx="2114845" cy="447737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67400" y="4687312"/>
            <a:ext cx="2553056" cy="48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4061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476808" y="287223"/>
            <a:ext cx="711009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1800" spc="-5" dirty="0">
                <a:latin typeface="Arial MT"/>
                <a:cs typeface="Arial MT"/>
              </a:rPr>
              <a:t>Átomos de </a:t>
            </a:r>
            <a:r>
              <a:rPr lang="pt-BR" sz="1800" spc="-5" dirty="0" err="1">
                <a:latin typeface="Arial MT"/>
                <a:cs typeface="Arial MT"/>
              </a:rPr>
              <a:t>Rydberg</a:t>
            </a:r>
            <a:endParaRPr sz="1800" dirty="0">
              <a:latin typeface="Arial MT"/>
              <a:cs typeface="Arial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81000" y="1261485"/>
            <a:ext cx="8153400" cy="57964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FFFF00"/>
                </a:solidFill>
                <a:latin typeface="Arial MT"/>
                <a:cs typeface="Arial MT"/>
              </a:rPr>
              <a:t>Interação entre átomos no estado 50S_{1/2}</a:t>
            </a:r>
          </a:p>
          <a:p>
            <a:pPr marL="12700">
              <a:spcBef>
                <a:spcPts val="100"/>
              </a:spcBef>
            </a:pPr>
            <a:endParaRPr lang="pt-BR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dirty="0">
                <a:solidFill>
                  <a:srgbClr val="FFFF00"/>
                </a:solidFill>
                <a:latin typeface="Arial MT"/>
                <a:cs typeface="Arial MT"/>
              </a:rPr>
              <a:t>			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sz="1800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sz="1800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sz="1800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sz="1800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sz="1800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sz="1800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sz="1800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1800" dirty="0">
              <a:latin typeface="Arial MT"/>
              <a:cs typeface="Arial MT"/>
            </a:endParaRPr>
          </a:p>
        </p:txBody>
      </p:sp>
      <p:pic>
        <p:nvPicPr>
          <p:cNvPr id="13" name="Picture 2" descr="https://pps.whatsapp.net/v/t61.24694-24/158828670_1326495224500304_1962549972892665470_n.jpg?ccb=11-4&amp;oh=01_AdQZcUXaDs2loUuT5o9QBXkjoT4LXDWgeT5Qa7R9c10A_g&amp;oe=6498AFB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ângulo 7"/>
          <p:cNvSpPr/>
          <p:nvPr/>
        </p:nvSpPr>
        <p:spPr>
          <a:xfrm>
            <a:off x="4020353" y="892153"/>
            <a:ext cx="1492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dirty="0">
                <a:solidFill>
                  <a:srgbClr val="FFFF00"/>
                </a:solidFill>
                <a:latin typeface="Arial MT"/>
                <a:cs typeface="Arial MT"/>
              </a:rPr>
              <a:t>Experimento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2209800"/>
            <a:ext cx="2514951" cy="552527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3436234"/>
            <a:ext cx="2076740" cy="876422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400" y="5334000"/>
            <a:ext cx="3048425" cy="438211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95395" y="2180159"/>
            <a:ext cx="3439005" cy="981212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33988" y="3629494"/>
            <a:ext cx="5315133" cy="1739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3239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476808" y="287223"/>
            <a:ext cx="711009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1800" spc="-5" dirty="0">
                <a:latin typeface="Arial MT"/>
                <a:cs typeface="Arial MT"/>
              </a:rPr>
              <a:t>Átomos de </a:t>
            </a:r>
            <a:r>
              <a:rPr lang="pt-BR" sz="1800" spc="-5" dirty="0" err="1">
                <a:latin typeface="Arial MT"/>
                <a:cs typeface="Arial MT"/>
              </a:rPr>
              <a:t>Rydberg</a:t>
            </a:r>
            <a:endParaRPr sz="1800" dirty="0">
              <a:latin typeface="Arial MT"/>
              <a:cs typeface="Arial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81000" y="1261485"/>
            <a:ext cx="8153400" cy="57964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FFFF00"/>
                </a:solidFill>
                <a:latin typeface="Arial MT"/>
                <a:cs typeface="Arial MT"/>
              </a:rPr>
              <a:t>Medida da dependência angular da interação</a:t>
            </a:r>
          </a:p>
          <a:p>
            <a:pPr marL="12700">
              <a:spcBef>
                <a:spcPts val="100"/>
              </a:spcBef>
            </a:pPr>
            <a:endParaRPr lang="pt-BR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dirty="0">
                <a:solidFill>
                  <a:srgbClr val="FFFF00"/>
                </a:solidFill>
                <a:latin typeface="Arial MT"/>
                <a:cs typeface="Arial MT"/>
              </a:rPr>
              <a:t>			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sz="1800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sz="1800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sz="1800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sz="1800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sz="1800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sz="1800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sz="1800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1800" dirty="0">
              <a:latin typeface="Arial MT"/>
              <a:cs typeface="Arial MT"/>
            </a:endParaRPr>
          </a:p>
        </p:txBody>
      </p:sp>
      <p:pic>
        <p:nvPicPr>
          <p:cNvPr id="13" name="Picture 2" descr="https://pps.whatsapp.net/v/t61.24694-24/158828670_1326495224500304_1962549972892665470_n.jpg?ccb=11-4&amp;oh=01_AdQZcUXaDs2loUuT5o9QBXkjoT4LXDWgeT5Qa7R9c10A_g&amp;oe=6498AFB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ângulo 7"/>
          <p:cNvSpPr/>
          <p:nvPr/>
        </p:nvSpPr>
        <p:spPr>
          <a:xfrm>
            <a:off x="4020353" y="892153"/>
            <a:ext cx="1492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dirty="0">
                <a:solidFill>
                  <a:srgbClr val="FFFF00"/>
                </a:solidFill>
                <a:latin typeface="Arial MT"/>
                <a:cs typeface="Arial MT"/>
              </a:rPr>
              <a:t>Experimento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935392"/>
            <a:ext cx="5944430" cy="1952898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4724400"/>
            <a:ext cx="5611008" cy="1324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1154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476808" y="287223"/>
            <a:ext cx="711009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1800" spc="-5" dirty="0">
                <a:latin typeface="Arial MT"/>
                <a:cs typeface="Arial MT"/>
              </a:rPr>
              <a:t>Átomos de </a:t>
            </a:r>
            <a:r>
              <a:rPr lang="pt-BR" sz="1800" spc="-5" dirty="0" err="1">
                <a:latin typeface="Arial MT"/>
                <a:cs typeface="Arial MT"/>
              </a:rPr>
              <a:t>Rydberg</a:t>
            </a:r>
            <a:endParaRPr sz="1800" dirty="0">
              <a:latin typeface="Arial MT"/>
              <a:cs typeface="Arial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81000" y="1261485"/>
            <a:ext cx="8153400" cy="57964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FFFF00"/>
                </a:solidFill>
                <a:latin typeface="Arial MT"/>
                <a:cs typeface="Arial MT"/>
              </a:rPr>
              <a:t>Medida da dependência angular da interação</a:t>
            </a:r>
          </a:p>
          <a:p>
            <a:pPr marL="12700">
              <a:spcBef>
                <a:spcPts val="100"/>
              </a:spcBef>
            </a:pPr>
            <a:endParaRPr lang="pt-BR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dirty="0">
                <a:solidFill>
                  <a:srgbClr val="FFFF00"/>
                </a:solidFill>
                <a:latin typeface="Arial MT"/>
                <a:cs typeface="Arial MT"/>
              </a:rPr>
              <a:t>			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sz="1800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sz="1800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sz="1800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sz="1800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sz="1800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sz="1800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sz="1800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1800" dirty="0">
              <a:latin typeface="Arial MT"/>
              <a:cs typeface="Arial MT"/>
            </a:endParaRPr>
          </a:p>
        </p:txBody>
      </p:sp>
      <p:pic>
        <p:nvPicPr>
          <p:cNvPr id="13" name="Picture 2" descr="https://pps.whatsapp.net/v/t61.24694-24/158828670_1326495224500304_1962549972892665470_n.jpg?ccb=11-4&amp;oh=01_AdQZcUXaDs2loUuT5o9QBXkjoT4LXDWgeT5Qa7R9c10A_g&amp;oe=6498AFB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ângulo 7"/>
          <p:cNvSpPr/>
          <p:nvPr/>
        </p:nvSpPr>
        <p:spPr>
          <a:xfrm>
            <a:off x="4020353" y="892153"/>
            <a:ext cx="1492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dirty="0">
                <a:solidFill>
                  <a:srgbClr val="FFFF00"/>
                </a:solidFill>
                <a:latin typeface="Arial MT"/>
                <a:cs typeface="Arial MT"/>
              </a:rPr>
              <a:t>Experimento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1935392"/>
            <a:ext cx="5696745" cy="1924319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9400" y="4136710"/>
            <a:ext cx="3591426" cy="2200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022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476808" y="287223"/>
            <a:ext cx="711009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1800" spc="-5" dirty="0">
                <a:latin typeface="Arial MT"/>
                <a:cs typeface="Arial MT"/>
              </a:rPr>
              <a:t>Átomos de </a:t>
            </a:r>
            <a:r>
              <a:rPr lang="pt-BR" sz="1800" spc="-5" dirty="0" err="1">
                <a:latin typeface="Arial MT"/>
                <a:cs typeface="Arial MT"/>
              </a:rPr>
              <a:t>Rydberg</a:t>
            </a:r>
            <a:endParaRPr sz="1800" dirty="0">
              <a:latin typeface="Arial MT"/>
              <a:cs typeface="Arial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81000" y="1261485"/>
            <a:ext cx="8153400" cy="57964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FFFF00"/>
                </a:solidFill>
                <a:latin typeface="Arial MT"/>
                <a:cs typeface="Arial MT"/>
              </a:rPr>
              <a:t>Medida da dependência angular da interação</a:t>
            </a:r>
          </a:p>
          <a:p>
            <a:pPr marL="12700">
              <a:spcBef>
                <a:spcPts val="100"/>
              </a:spcBef>
            </a:pPr>
            <a:endParaRPr lang="pt-BR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dirty="0">
                <a:solidFill>
                  <a:srgbClr val="FFFF00"/>
                </a:solidFill>
                <a:latin typeface="Arial MT"/>
                <a:cs typeface="Arial MT"/>
              </a:rPr>
              <a:t>			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sz="1800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sz="1800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sz="1800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sz="1800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sz="1800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sz="1800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sz="1800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1800" dirty="0">
              <a:latin typeface="Arial MT"/>
              <a:cs typeface="Arial MT"/>
            </a:endParaRPr>
          </a:p>
        </p:txBody>
      </p:sp>
      <p:pic>
        <p:nvPicPr>
          <p:cNvPr id="13" name="Picture 2" descr="https://pps.whatsapp.net/v/t61.24694-24/158828670_1326495224500304_1962549972892665470_n.jpg?ccb=11-4&amp;oh=01_AdQZcUXaDs2loUuT5o9QBXkjoT4LXDWgeT5Qa7R9c10A_g&amp;oe=6498AFB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ângulo 7"/>
          <p:cNvSpPr/>
          <p:nvPr/>
        </p:nvSpPr>
        <p:spPr>
          <a:xfrm>
            <a:off x="4020353" y="892153"/>
            <a:ext cx="1492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dirty="0">
                <a:solidFill>
                  <a:srgbClr val="FFFF00"/>
                </a:solidFill>
                <a:latin typeface="Arial MT"/>
                <a:cs typeface="Arial MT"/>
              </a:rPr>
              <a:t>Experimento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3590" y="2133600"/>
            <a:ext cx="5868219" cy="1838582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3590" y="4267201"/>
            <a:ext cx="5868219" cy="1760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8034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476808" y="287223"/>
            <a:ext cx="711009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1800" spc="-5" dirty="0">
                <a:latin typeface="Arial MT"/>
                <a:cs typeface="Arial MT"/>
              </a:rPr>
              <a:t>Átomos de </a:t>
            </a:r>
            <a:r>
              <a:rPr lang="pt-BR" sz="1800" spc="-5" dirty="0" err="1">
                <a:latin typeface="Arial MT"/>
                <a:cs typeface="Arial MT"/>
              </a:rPr>
              <a:t>Rydberg</a:t>
            </a:r>
            <a:endParaRPr sz="1800" dirty="0">
              <a:latin typeface="Arial MT"/>
              <a:cs typeface="Arial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81000" y="1261485"/>
            <a:ext cx="8153400" cy="57964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FFFF00"/>
                </a:solidFill>
                <a:latin typeface="Arial MT"/>
                <a:cs typeface="Arial MT"/>
              </a:rPr>
              <a:t>Medida da dependência angular da interação</a:t>
            </a:r>
          </a:p>
          <a:p>
            <a:pPr marL="12700">
              <a:spcBef>
                <a:spcPts val="100"/>
              </a:spcBef>
            </a:pPr>
            <a:endParaRPr lang="pt-BR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dirty="0">
                <a:solidFill>
                  <a:srgbClr val="FFFF00"/>
                </a:solidFill>
                <a:latin typeface="Arial MT"/>
                <a:cs typeface="Arial MT"/>
              </a:rPr>
              <a:t>			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sz="1800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sz="1800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sz="1800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sz="1800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sz="1800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sz="1800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sz="1800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1800" dirty="0">
              <a:latin typeface="Arial MT"/>
              <a:cs typeface="Arial MT"/>
            </a:endParaRPr>
          </a:p>
        </p:txBody>
      </p:sp>
      <p:pic>
        <p:nvPicPr>
          <p:cNvPr id="13" name="Picture 2" descr="https://pps.whatsapp.net/v/t61.24694-24/158828670_1326495224500304_1962549972892665470_n.jpg?ccb=11-4&amp;oh=01_AdQZcUXaDs2loUuT5o9QBXkjoT4LXDWgeT5Qa7R9c10A_g&amp;oe=6498AFB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ângulo 7"/>
          <p:cNvSpPr/>
          <p:nvPr/>
        </p:nvSpPr>
        <p:spPr>
          <a:xfrm>
            <a:off x="4020353" y="892153"/>
            <a:ext cx="1492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dirty="0">
                <a:solidFill>
                  <a:srgbClr val="FFFF00"/>
                </a:solidFill>
                <a:latin typeface="Arial MT"/>
                <a:cs typeface="Arial MT"/>
              </a:rPr>
              <a:t>Experimento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399" y="1828800"/>
            <a:ext cx="2345635" cy="60960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3086428"/>
            <a:ext cx="4267796" cy="819264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" y="4767342"/>
            <a:ext cx="4058216" cy="714475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57800" y="3086428"/>
            <a:ext cx="3738659" cy="901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1304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476808" y="287223"/>
            <a:ext cx="711009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1800" spc="-5" dirty="0">
                <a:latin typeface="Arial MT"/>
                <a:cs typeface="Arial MT"/>
              </a:rPr>
              <a:t>Introdução</a:t>
            </a:r>
            <a:endParaRPr sz="1800" dirty="0">
              <a:latin typeface="Arial MT"/>
              <a:cs typeface="Arial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81000" y="1261485"/>
            <a:ext cx="3886200" cy="49269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pt-BR" spc="10" dirty="0">
                <a:solidFill>
                  <a:srgbClr val="FFFF00"/>
                </a:solidFill>
                <a:latin typeface="Arial MT"/>
                <a:cs typeface="Arial MT"/>
              </a:rPr>
              <a:t>Descoberta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sz="1800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298450" indent="-28575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FFFF00"/>
                </a:solidFill>
                <a:latin typeface="Arial MT"/>
                <a:cs typeface="Arial MT"/>
              </a:rPr>
              <a:t>Diversas propriedades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sz="1800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sz="1800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sz="1800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sz="1800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sz="1800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sz="1800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sz="1800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1800" dirty="0">
              <a:latin typeface="Arial MT"/>
              <a:cs typeface="Arial MT"/>
            </a:endParaRPr>
          </a:p>
        </p:txBody>
      </p:sp>
      <p:pic>
        <p:nvPicPr>
          <p:cNvPr id="13" name="Picture 2" descr="https://pps.whatsapp.net/v/t61.24694-24/158828670_1326495224500304_1962549972892665470_n.jpg?ccb=11-4&amp;oh=01_AdQZcUXaDs2loUuT5o9QBXkjoT4LXDWgeT5Qa7R9c10A_g&amp;oe=6498AFB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Johannes Robert Rydberg - WikiCiênci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219200"/>
            <a:ext cx="1443875" cy="1929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7200" y="3581400"/>
            <a:ext cx="4598429" cy="2038863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476808" y="287223"/>
            <a:ext cx="711009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1800" spc="-5" dirty="0">
                <a:latin typeface="Arial MT"/>
                <a:cs typeface="Arial MT"/>
              </a:rPr>
              <a:t>Átomos de </a:t>
            </a:r>
            <a:r>
              <a:rPr lang="pt-BR" sz="1800" spc="-5" dirty="0" err="1">
                <a:latin typeface="Arial MT"/>
                <a:cs typeface="Arial MT"/>
              </a:rPr>
              <a:t>Rydberg</a:t>
            </a:r>
            <a:endParaRPr sz="1800" dirty="0">
              <a:latin typeface="Arial MT"/>
              <a:cs typeface="Arial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81000" y="1261485"/>
            <a:ext cx="8153400" cy="57964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FFFF00"/>
                </a:solidFill>
                <a:latin typeface="Arial MT"/>
                <a:cs typeface="Arial MT"/>
              </a:rPr>
              <a:t>Medida da dependência angular da interação</a:t>
            </a:r>
          </a:p>
          <a:p>
            <a:pPr marL="12700">
              <a:spcBef>
                <a:spcPts val="100"/>
              </a:spcBef>
            </a:pPr>
            <a:endParaRPr lang="pt-BR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dirty="0">
                <a:solidFill>
                  <a:srgbClr val="FFFF00"/>
                </a:solidFill>
                <a:latin typeface="Arial MT"/>
                <a:cs typeface="Arial MT"/>
              </a:rPr>
              <a:t>			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sz="1800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sz="1800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sz="1800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sz="1800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sz="1800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sz="1800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sz="1800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1800" dirty="0">
              <a:latin typeface="Arial MT"/>
              <a:cs typeface="Arial MT"/>
            </a:endParaRPr>
          </a:p>
        </p:txBody>
      </p:sp>
      <p:pic>
        <p:nvPicPr>
          <p:cNvPr id="13" name="Picture 2" descr="https://pps.whatsapp.net/v/t61.24694-24/158828670_1326495224500304_1962549972892665470_n.jpg?ccb=11-4&amp;oh=01_AdQZcUXaDs2loUuT5o9QBXkjoT4LXDWgeT5Qa7R9c10A_g&amp;oe=6498AFB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ângulo 7"/>
          <p:cNvSpPr/>
          <p:nvPr/>
        </p:nvSpPr>
        <p:spPr>
          <a:xfrm>
            <a:off x="4020353" y="892153"/>
            <a:ext cx="1492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dirty="0">
                <a:solidFill>
                  <a:srgbClr val="FFFF00"/>
                </a:solidFill>
                <a:latin typeface="Arial MT"/>
                <a:cs typeface="Arial MT"/>
              </a:rPr>
              <a:t>Experimento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2035167"/>
            <a:ext cx="3572374" cy="2095792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4804866"/>
            <a:ext cx="5973009" cy="73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9953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476808" y="287223"/>
            <a:ext cx="711009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1800" spc="-5" dirty="0">
                <a:latin typeface="Arial MT"/>
                <a:cs typeface="Arial MT"/>
              </a:rPr>
              <a:t>Átomos de </a:t>
            </a:r>
            <a:r>
              <a:rPr lang="pt-BR" sz="1800" spc="-5" dirty="0" err="1">
                <a:latin typeface="Arial MT"/>
                <a:cs typeface="Arial MT"/>
              </a:rPr>
              <a:t>Rydberg</a:t>
            </a:r>
            <a:endParaRPr sz="1800" dirty="0">
              <a:latin typeface="Arial MT"/>
              <a:cs typeface="Arial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81000" y="1261485"/>
            <a:ext cx="8153400" cy="724557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FFFF00"/>
                </a:solidFill>
                <a:latin typeface="Arial MT"/>
                <a:cs typeface="Arial MT"/>
              </a:rPr>
              <a:t>Conclusão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+mj-lt"/>
              <a:buAutoNum type="arabicPeriod"/>
            </a:pPr>
            <a:r>
              <a:rPr lang="pt-BR" dirty="0">
                <a:solidFill>
                  <a:srgbClr val="FFFF00"/>
                </a:solidFill>
                <a:latin typeface="Arial MT"/>
                <a:cs typeface="Arial MT"/>
              </a:rPr>
              <a:t>Erro</a:t>
            </a:r>
          </a:p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+mj-lt"/>
              <a:buAutoNum type="arabicPeriod"/>
            </a:pPr>
            <a:r>
              <a:rPr lang="pt-BR" dirty="0">
                <a:solidFill>
                  <a:srgbClr val="FFFF00"/>
                </a:solidFill>
                <a:latin typeface="Arial MT"/>
                <a:cs typeface="Arial MT"/>
              </a:rPr>
              <a:t>Modelo de esfera rígida</a:t>
            </a:r>
          </a:p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+mj-lt"/>
              <a:buAutoNum type="arabicPeriod"/>
            </a:pPr>
            <a:r>
              <a:rPr lang="pt-BR" dirty="0">
                <a:solidFill>
                  <a:srgbClr val="FFFF00"/>
                </a:solidFill>
                <a:latin typeface="Arial MT"/>
                <a:cs typeface="Arial MT"/>
              </a:rPr>
              <a:t>Cálculo do C3</a:t>
            </a:r>
          </a:p>
          <a:p>
            <a:pPr marL="12700">
              <a:spcBef>
                <a:spcPts val="100"/>
              </a:spcBef>
            </a:pPr>
            <a:endParaRPr lang="pt-BR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dirty="0">
                <a:solidFill>
                  <a:srgbClr val="FFFF00"/>
                </a:solidFill>
                <a:latin typeface="Arial MT"/>
                <a:cs typeface="Arial MT"/>
              </a:rPr>
              <a:t>			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sz="1800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sz="1800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sz="1800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sz="1800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sz="1800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sz="1800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sz="1800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1800" dirty="0">
              <a:latin typeface="Arial MT"/>
              <a:cs typeface="Arial MT"/>
            </a:endParaRPr>
          </a:p>
        </p:txBody>
      </p:sp>
      <p:pic>
        <p:nvPicPr>
          <p:cNvPr id="13" name="Picture 2" descr="https://pps.whatsapp.net/v/t61.24694-24/158828670_1326495224500304_1962549972892665470_n.jpg?ccb=11-4&amp;oh=01_AdQZcUXaDs2loUuT5o9QBXkjoT4LXDWgeT5Qa7R9c10A_g&amp;oe=6498AFB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97311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476808" y="287223"/>
            <a:ext cx="711009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1800" spc="-5" dirty="0">
                <a:latin typeface="Arial MT"/>
                <a:cs typeface="Arial MT"/>
              </a:rPr>
              <a:t>Átomos de </a:t>
            </a:r>
            <a:r>
              <a:rPr lang="pt-BR" sz="1800" spc="-5" dirty="0" err="1">
                <a:latin typeface="Arial MT"/>
                <a:cs typeface="Arial MT"/>
              </a:rPr>
              <a:t>Rydberg</a:t>
            </a:r>
            <a:endParaRPr sz="1800" dirty="0">
              <a:latin typeface="Arial MT"/>
              <a:cs typeface="Arial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81000" y="1261485"/>
            <a:ext cx="8153400" cy="864339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FFFF00"/>
                </a:solidFill>
                <a:latin typeface="Arial MT"/>
                <a:cs typeface="Arial MT"/>
              </a:rPr>
              <a:t>Referências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+mj-lt"/>
              <a:buAutoNum type="arabicPeriod"/>
            </a:pPr>
            <a:r>
              <a:rPr lang="en-US" dirty="0">
                <a:solidFill>
                  <a:srgbClr val="FFFF00"/>
                </a:solidFill>
              </a:rPr>
              <a:t>GONÇALVES, L. F.; MARCASSA, L. G. Physical Review A, v. 94, p. 043424 2016.</a:t>
            </a:r>
            <a:endParaRPr lang="pt-BR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+mj-lt"/>
              <a:buAutoNum type="arabicPeriod"/>
            </a:pPr>
            <a:r>
              <a:rPr lang="pt-BR" dirty="0">
                <a:solidFill>
                  <a:srgbClr val="FFFF00"/>
                </a:solidFill>
              </a:rPr>
              <a:t>GONÇALVES, L. F. Interações entre átomos de </a:t>
            </a:r>
            <a:r>
              <a:rPr lang="pt-BR" dirty="0" err="1">
                <a:solidFill>
                  <a:srgbClr val="FFFF00"/>
                </a:solidFill>
              </a:rPr>
              <a:t>Rydberg</a:t>
            </a:r>
            <a:r>
              <a:rPr lang="pt-BR" dirty="0">
                <a:solidFill>
                  <a:srgbClr val="FFFF00"/>
                </a:solidFill>
              </a:rPr>
              <a:t> no regime de bloqueio de excitação, 2016, Tese Doutorado em Física, Universidade de São Paulo, São Carlos, 2016.</a:t>
            </a:r>
            <a:endParaRPr lang="pt-BR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+mj-lt"/>
              <a:buAutoNum type="arabicPeriod"/>
            </a:pPr>
            <a:r>
              <a:rPr lang="en-US" dirty="0">
                <a:solidFill>
                  <a:srgbClr val="FFFF00"/>
                </a:solidFill>
              </a:rPr>
              <a:t>J. M. Kondo, L. F. </a:t>
            </a:r>
            <a:r>
              <a:rPr lang="en-US" dirty="0" err="1">
                <a:solidFill>
                  <a:srgbClr val="FFFF00"/>
                </a:solidFill>
              </a:rPr>
              <a:t>Gonc¸alves</a:t>
            </a:r>
            <a:r>
              <a:rPr lang="en-US" dirty="0">
                <a:solidFill>
                  <a:srgbClr val="FFFF00"/>
                </a:solidFill>
              </a:rPr>
              <a:t>, J. S. Cabral, J. </a:t>
            </a:r>
            <a:r>
              <a:rPr lang="en-US" dirty="0" err="1">
                <a:solidFill>
                  <a:srgbClr val="FFFF00"/>
                </a:solidFill>
              </a:rPr>
              <a:t>Tallant</a:t>
            </a:r>
            <a:r>
              <a:rPr lang="en-US" dirty="0">
                <a:solidFill>
                  <a:srgbClr val="FFFF00"/>
                </a:solidFill>
              </a:rPr>
              <a:t>, and L. G. </a:t>
            </a:r>
            <a:r>
              <a:rPr lang="en-US" dirty="0" err="1">
                <a:solidFill>
                  <a:srgbClr val="FFFF00"/>
                </a:solidFill>
              </a:rPr>
              <a:t>Marcassa</a:t>
            </a:r>
            <a:r>
              <a:rPr lang="en-US" dirty="0">
                <a:solidFill>
                  <a:srgbClr val="FFFF00"/>
                </a:solidFill>
              </a:rPr>
              <a:t>. Phys. Rev. A 90, 023413 2014. </a:t>
            </a:r>
          </a:p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+mj-lt"/>
              <a:buAutoNum type="arabicPeriod"/>
            </a:pPr>
            <a:r>
              <a:rPr lang="en-US" dirty="0">
                <a:solidFill>
                  <a:srgbClr val="FFFF00"/>
                </a:solidFill>
              </a:rPr>
              <a:t>J. M. Kondo, D. Booth, L. F. </a:t>
            </a:r>
            <a:r>
              <a:rPr lang="en-US" dirty="0" err="1">
                <a:solidFill>
                  <a:srgbClr val="FFFF00"/>
                </a:solidFill>
              </a:rPr>
              <a:t>Gonc¸alves</a:t>
            </a:r>
            <a:r>
              <a:rPr lang="en-US" dirty="0">
                <a:solidFill>
                  <a:srgbClr val="FFFF00"/>
                </a:solidFill>
              </a:rPr>
              <a:t>, J. P. Shaffer, and L. G. </a:t>
            </a:r>
            <a:r>
              <a:rPr lang="en-US" dirty="0" err="1">
                <a:solidFill>
                  <a:srgbClr val="FFFF00"/>
                </a:solidFill>
              </a:rPr>
              <a:t>Marcassa</a:t>
            </a:r>
            <a:r>
              <a:rPr lang="en-US" dirty="0">
                <a:solidFill>
                  <a:srgbClr val="FFFF00"/>
                </a:solidFill>
              </a:rPr>
              <a:t>, Phys. Rev. A 93, 012703 2016.</a:t>
            </a:r>
            <a:endParaRPr lang="pt-BR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spcBef>
                <a:spcPts val="100"/>
              </a:spcBef>
            </a:pPr>
            <a:endParaRPr lang="pt-BR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dirty="0">
                <a:solidFill>
                  <a:srgbClr val="FFFF00"/>
                </a:solidFill>
                <a:latin typeface="Arial MT"/>
                <a:cs typeface="Arial MT"/>
              </a:rPr>
              <a:t>			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sz="1800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sz="1800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sz="1800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sz="1800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sz="1800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sz="1800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sz="1800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1800" dirty="0">
              <a:latin typeface="Arial MT"/>
              <a:cs typeface="Arial MT"/>
            </a:endParaRPr>
          </a:p>
        </p:txBody>
      </p:sp>
      <p:pic>
        <p:nvPicPr>
          <p:cNvPr id="13" name="Picture 2" descr="https://pps.whatsapp.net/v/t61.24694-24/158828670_1326495224500304_1962549972892665470_n.jpg?ccb=11-4&amp;oh=01_AdQZcUXaDs2loUuT5o9QBXkjoT4LXDWgeT5Qa7R9c10A_g&amp;oe=6498AFB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4571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52600" y="1324371"/>
            <a:ext cx="56749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75" dirty="0">
                <a:solidFill>
                  <a:srgbClr val="FFFF00"/>
                </a:solidFill>
                <a:latin typeface="Verdana"/>
                <a:cs typeface="Verdana"/>
              </a:rPr>
              <a:t>Obrigado</a:t>
            </a:r>
            <a:r>
              <a:rPr sz="3600" spc="-300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sz="3600" spc="105" dirty="0">
                <a:solidFill>
                  <a:srgbClr val="FFFF00"/>
                </a:solidFill>
                <a:latin typeface="Verdana"/>
                <a:cs typeface="Verdana"/>
              </a:rPr>
              <a:t>pela</a:t>
            </a:r>
            <a:r>
              <a:rPr sz="3600" spc="-280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sz="3600" spc="155" dirty="0">
                <a:solidFill>
                  <a:srgbClr val="FFFF00"/>
                </a:solidFill>
                <a:latin typeface="Verdana"/>
                <a:cs typeface="Verdana"/>
              </a:rPr>
              <a:t>atenção</a:t>
            </a:r>
            <a:r>
              <a:rPr sz="3600" spc="-260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sz="3600" spc="-360" dirty="0">
                <a:solidFill>
                  <a:srgbClr val="FFFF00"/>
                </a:solidFill>
                <a:latin typeface="Verdana"/>
                <a:cs typeface="Verdana"/>
              </a:rPr>
              <a:t>!</a:t>
            </a:r>
            <a:endParaRPr sz="3600" dirty="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09600" y="-12940"/>
            <a:ext cx="684906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00"/>
                </a:solidFill>
                <a:latin typeface="Arial MT"/>
                <a:cs typeface="Arial MT"/>
              </a:rPr>
              <a:t>Instituto</a:t>
            </a:r>
            <a:r>
              <a:rPr sz="2400" spc="-40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00"/>
                </a:solidFill>
                <a:latin typeface="Arial MT"/>
                <a:cs typeface="Arial MT"/>
              </a:rPr>
              <a:t>de</a:t>
            </a:r>
            <a:r>
              <a:rPr sz="2400" spc="-15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2400" dirty="0" err="1">
                <a:solidFill>
                  <a:srgbClr val="FFFF00"/>
                </a:solidFill>
                <a:latin typeface="Arial MT"/>
                <a:cs typeface="Arial MT"/>
              </a:rPr>
              <a:t>Física</a:t>
            </a:r>
            <a:r>
              <a:rPr sz="2400" spc="-5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lang="pt-BR" sz="2400" spc="-5" dirty="0">
                <a:solidFill>
                  <a:srgbClr val="FFFF00"/>
                </a:solidFill>
                <a:latin typeface="Arial MT"/>
                <a:cs typeface="Arial MT"/>
              </a:rPr>
              <a:t>de São Carlos </a:t>
            </a:r>
            <a:r>
              <a:rPr sz="2400" spc="-5" dirty="0">
                <a:solidFill>
                  <a:srgbClr val="FFFF00"/>
                </a:solidFill>
                <a:latin typeface="Arial MT"/>
                <a:cs typeface="Arial MT"/>
              </a:rPr>
              <a:t>da</a:t>
            </a:r>
            <a:r>
              <a:rPr sz="2400" spc="-15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00"/>
                </a:solidFill>
                <a:latin typeface="Arial MT"/>
                <a:cs typeface="Arial MT"/>
              </a:rPr>
              <a:t>Universidade</a:t>
            </a:r>
            <a:r>
              <a:rPr sz="2400" spc="30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00"/>
                </a:solidFill>
                <a:latin typeface="Arial MT"/>
                <a:cs typeface="Arial MT"/>
              </a:rPr>
              <a:t>de</a:t>
            </a:r>
            <a:r>
              <a:rPr sz="2400" spc="-15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FF00"/>
                </a:solidFill>
                <a:latin typeface="Arial MT"/>
                <a:cs typeface="Arial MT"/>
              </a:rPr>
              <a:t>São </a:t>
            </a:r>
            <a:r>
              <a:rPr sz="2400" spc="-5" dirty="0">
                <a:solidFill>
                  <a:srgbClr val="FFFF00"/>
                </a:solidFill>
                <a:latin typeface="Arial MT"/>
                <a:cs typeface="Arial MT"/>
              </a:rPr>
              <a:t>Paulo</a:t>
            </a:r>
            <a:endParaRPr sz="2400" dirty="0">
              <a:latin typeface="Arial MT"/>
              <a:cs typeface="Arial MT"/>
            </a:endParaRPr>
          </a:p>
        </p:txBody>
      </p:sp>
      <p:pic>
        <p:nvPicPr>
          <p:cNvPr id="5" name="Picture 2" descr="https://pps.whatsapp.net/v/t61.24694-24/158828670_1326495224500304_1962549972892665470_n.jpg?ccb=11-4&amp;oh=01_AdQZcUXaDs2loUuT5o9QBXkjoT4LXDWgeT5Qa7R9c10A_g&amp;oe=6498AFB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-23004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ject 2"/>
          <p:cNvSpPr txBox="1"/>
          <p:nvPr/>
        </p:nvSpPr>
        <p:spPr>
          <a:xfrm>
            <a:off x="-228600" y="3124200"/>
            <a:ext cx="56749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pt-BR" sz="3600" spc="75" dirty="0">
                <a:solidFill>
                  <a:srgbClr val="FFFF00"/>
                </a:solidFill>
                <a:latin typeface="Verdana"/>
                <a:cs typeface="Verdana"/>
              </a:rPr>
              <a:t>Perguntas?</a:t>
            </a:r>
            <a:endParaRPr sz="3600" dirty="0">
              <a:latin typeface="Verdana"/>
              <a:cs typeface="Verdana"/>
            </a:endParaRPr>
          </a:p>
        </p:txBody>
      </p:sp>
      <p:pic>
        <p:nvPicPr>
          <p:cNvPr id="4098" name="Picture 2" descr="Einstein and questioning - A More Beautiful Question by Warren Berg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590800"/>
            <a:ext cx="28575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476808" y="287223"/>
            <a:ext cx="711009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1800" spc="-5" dirty="0">
                <a:latin typeface="Arial MT"/>
                <a:cs typeface="Arial MT"/>
              </a:rPr>
              <a:t>Átomos de </a:t>
            </a:r>
            <a:r>
              <a:rPr lang="pt-BR" sz="1800" spc="-5" dirty="0" err="1">
                <a:latin typeface="Arial MT"/>
                <a:cs typeface="Arial MT"/>
              </a:rPr>
              <a:t>Rydberg</a:t>
            </a:r>
            <a:endParaRPr sz="1800" dirty="0">
              <a:latin typeface="Arial MT"/>
              <a:cs typeface="Arial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81000" y="1261485"/>
            <a:ext cx="3886200" cy="550663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pt-BR" spc="10" dirty="0">
                <a:solidFill>
                  <a:srgbClr val="FFFF00"/>
                </a:solidFill>
                <a:latin typeface="Arial MT"/>
                <a:cs typeface="Arial MT"/>
              </a:rPr>
              <a:t>Descrição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sz="1800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298450" indent="-28575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FFFF00"/>
                </a:solidFill>
                <a:latin typeface="Arial MT"/>
                <a:cs typeface="Arial MT"/>
              </a:rPr>
              <a:t>Teoria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sz="1800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sz="1800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sz="1800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sz="1800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sz="1800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sz="1800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sz="1800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1800" dirty="0">
              <a:latin typeface="Arial MT"/>
              <a:cs typeface="Arial MT"/>
            </a:endParaRPr>
          </a:p>
        </p:txBody>
      </p:sp>
      <p:pic>
        <p:nvPicPr>
          <p:cNvPr id="13" name="Picture 2" descr="https://pps.whatsapp.net/v/t61.24694-24/158828670_1326495224500304_1962549972892665470_n.jpg?ccb=11-4&amp;oh=01_AdQZcUXaDs2loUuT5o9QBXkjoT4LXDWgeT5Qa7R9c10A_g&amp;oe=6498AFB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362200"/>
            <a:ext cx="2631059" cy="76200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3672433"/>
            <a:ext cx="2167870" cy="545293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4891633"/>
            <a:ext cx="3022091" cy="593625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0802" y="2400252"/>
            <a:ext cx="2493598" cy="723948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79805" y="3463011"/>
            <a:ext cx="2457687" cy="842241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93951" y="4800600"/>
            <a:ext cx="3187299" cy="1072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4715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476808" y="287223"/>
            <a:ext cx="711009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1800" spc="-5" dirty="0">
                <a:latin typeface="Arial MT"/>
                <a:cs typeface="Arial MT"/>
              </a:rPr>
              <a:t>Átomos de </a:t>
            </a:r>
            <a:r>
              <a:rPr lang="pt-BR" sz="1800" spc="-5" dirty="0" err="1">
                <a:latin typeface="Arial MT"/>
                <a:cs typeface="Arial MT"/>
              </a:rPr>
              <a:t>Rydberg</a:t>
            </a:r>
            <a:endParaRPr sz="1800" dirty="0">
              <a:latin typeface="Arial MT"/>
              <a:cs typeface="Arial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81000" y="1261485"/>
            <a:ext cx="3886200" cy="49269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FFFF00"/>
                </a:solidFill>
                <a:latin typeface="Arial MT"/>
                <a:cs typeface="Arial MT"/>
              </a:rPr>
              <a:t>Teoria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sz="1800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sz="1800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sz="1800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sz="1800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sz="1800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sz="1800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sz="1800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1800" dirty="0">
              <a:latin typeface="Arial MT"/>
              <a:cs typeface="Arial MT"/>
            </a:endParaRPr>
          </a:p>
        </p:txBody>
      </p:sp>
      <p:pic>
        <p:nvPicPr>
          <p:cNvPr id="13" name="Picture 2" descr="https://pps.whatsapp.net/v/t61.24694-24/158828670_1326495224500304_1962549972892665470_n.jpg?ccb=11-4&amp;oh=01_AdQZcUXaDs2loUuT5o9QBXkjoT4LXDWgeT5Qa7R9c10A_g&amp;oe=6498AFB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808" y="1676400"/>
            <a:ext cx="3952228" cy="2667000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808" y="4900803"/>
            <a:ext cx="4024066" cy="1473473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0448" y="1752600"/>
            <a:ext cx="433070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6233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476808" y="287223"/>
            <a:ext cx="711009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1800" spc="-5" dirty="0">
                <a:latin typeface="Arial MT"/>
                <a:cs typeface="Arial MT"/>
              </a:rPr>
              <a:t>Átomos de </a:t>
            </a:r>
            <a:r>
              <a:rPr lang="pt-BR" sz="1800" spc="-5" dirty="0" err="1">
                <a:latin typeface="Arial MT"/>
                <a:cs typeface="Arial MT"/>
              </a:rPr>
              <a:t>Rydberg</a:t>
            </a:r>
            <a:endParaRPr sz="1800" dirty="0">
              <a:latin typeface="Arial MT"/>
              <a:cs typeface="Arial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81000" y="1261485"/>
            <a:ext cx="3886200" cy="49269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FFFF00"/>
                </a:solidFill>
                <a:latin typeface="Arial MT"/>
                <a:cs typeface="Arial MT"/>
              </a:rPr>
              <a:t>Defeito Quântico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sz="1800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sz="1800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sz="1800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sz="1800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sz="1800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sz="1800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sz="1800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1800" dirty="0">
              <a:latin typeface="Arial MT"/>
              <a:cs typeface="Arial MT"/>
            </a:endParaRPr>
          </a:p>
        </p:txBody>
      </p:sp>
      <p:pic>
        <p:nvPicPr>
          <p:cNvPr id="13" name="Picture 2" descr="https://pps.whatsapp.net/v/t61.24694-24/158828670_1326495224500304_1962549972892665470_n.jpg?ccb=11-4&amp;oh=01_AdQZcUXaDs2loUuT5o9QBXkjoT4LXDWgeT5Qa7R9c10A_g&amp;oe=6498AFB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314" y="1828800"/>
            <a:ext cx="2629070" cy="1160488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431" y="3556603"/>
            <a:ext cx="5210902" cy="1086002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6616" y="4800600"/>
            <a:ext cx="3674955" cy="181586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29200" y="1540634"/>
            <a:ext cx="4003561" cy="1685062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4919" y="3386987"/>
            <a:ext cx="2883968" cy="3261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1407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476808" y="287223"/>
            <a:ext cx="711009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1800" spc="-5" dirty="0">
                <a:latin typeface="Arial MT"/>
                <a:cs typeface="Arial MT"/>
              </a:rPr>
              <a:t>Átomos de </a:t>
            </a:r>
            <a:r>
              <a:rPr lang="pt-BR" sz="1800" spc="-5" dirty="0" err="1">
                <a:latin typeface="Arial MT"/>
                <a:cs typeface="Arial MT"/>
              </a:rPr>
              <a:t>Rydberg</a:t>
            </a:r>
            <a:endParaRPr sz="1800" dirty="0">
              <a:latin typeface="Arial MT"/>
              <a:cs typeface="Arial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81000" y="1261485"/>
            <a:ext cx="3886200" cy="52168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FFFF00"/>
                </a:solidFill>
                <a:latin typeface="Arial MT"/>
                <a:cs typeface="Arial MT"/>
              </a:rPr>
              <a:t>Propriedades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dirty="0">
                <a:solidFill>
                  <a:srgbClr val="FFFF00"/>
                </a:solidFill>
                <a:latin typeface="Arial MT"/>
                <a:cs typeface="Arial MT"/>
              </a:rPr>
              <a:t>			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sz="1800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sz="1800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sz="1800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sz="1800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sz="1800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sz="1800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sz="1800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1800" dirty="0">
              <a:latin typeface="Arial MT"/>
              <a:cs typeface="Arial MT"/>
            </a:endParaRPr>
          </a:p>
        </p:txBody>
      </p:sp>
      <p:pic>
        <p:nvPicPr>
          <p:cNvPr id="13" name="Picture 2" descr="https://pps.whatsapp.net/v/t61.24694-24/158828670_1326495224500304_1962549972892665470_n.jpg?ccb=11-4&amp;oh=01_AdQZcUXaDs2loUuT5o9QBXkjoT4LXDWgeT5Qa7R9c10A_g&amp;oe=6498AFB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2362200"/>
            <a:ext cx="6656292" cy="2057400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4024666" y="1873649"/>
            <a:ext cx="15569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dirty="0">
                <a:solidFill>
                  <a:srgbClr val="FFFF00"/>
                </a:solidFill>
                <a:latin typeface="Arial MT"/>
                <a:cs typeface="Arial MT"/>
              </a:rPr>
              <a:t>Raio Atômico</a:t>
            </a:r>
          </a:p>
        </p:txBody>
      </p:sp>
    </p:spTree>
    <p:extLst>
      <p:ext uri="{BB962C8B-B14F-4D97-AF65-F5344CB8AC3E}">
        <p14:creationId xmlns:p14="http://schemas.microsoft.com/office/powerpoint/2010/main" val="2073739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476808" y="287223"/>
            <a:ext cx="711009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1800" spc="-5" dirty="0">
                <a:latin typeface="Arial MT"/>
                <a:cs typeface="Arial MT"/>
              </a:rPr>
              <a:t>Átomos de </a:t>
            </a:r>
            <a:r>
              <a:rPr lang="pt-BR" sz="1800" spc="-5" dirty="0" err="1">
                <a:latin typeface="Arial MT"/>
                <a:cs typeface="Arial MT"/>
              </a:rPr>
              <a:t>Rydberg</a:t>
            </a:r>
            <a:endParaRPr sz="1800" dirty="0">
              <a:latin typeface="Arial MT"/>
              <a:cs typeface="Arial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81000" y="1261485"/>
            <a:ext cx="3886200" cy="52168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dirty="0">
                <a:solidFill>
                  <a:srgbClr val="FFFF00"/>
                </a:solidFill>
                <a:latin typeface="Arial MT"/>
                <a:cs typeface="Arial MT"/>
              </a:rPr>
              <a:t>			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sz="1800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sz="1800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sz="1800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sz="1800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sz="1800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sz="1800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sz="1800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1800" dirty="0">
              <a:latin typeface="Arial MT"/>
              <a:cs typeface="Arial MT"/>
            </a:endParaRPr>
          </a:p>
        </p:txBody>
      </p:sp>
      <p:pic>
        <p:nvPicPr>
          <p:cNvPr id="13" name="Picture 2" descr="https://pps.whatsapp.net/v/t61.24694-24/158828670_1326495224500304_1962549972892665470_n.jpg?ccb=11-4&amp;oh=01_AdQZcUXaDs2loUuT5o9QBXkjoT4LXDWgeT5Qa7R9c10A_g&amp;oe=6498AFB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ângulo 7"/>
          <p:cNvSpPr/>
          <p:nvPr/>
        </p:nvSpPr>
        <p:spPr>
          <a:xfrm>
            <a:off x="4031855" y="1062929"/>
            <a:ext cx="18261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dirty="0">
                <a:solidFill>
                  <a:srgbClr val="FFFF00"/>
                </a:solidFill>
                <a:latin typeface="Arial MT"/>
                <a:cs typeface="Arial MT"/>
              </a:rPr>
              <a:t>Polarizabilidade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3992" y="1842705"/>
            <a:ext cx="5674061" cy="708263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3993" y="3034078"/>
            <a:ext cx="5670808" cy="1146703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70897" y="4495800"/>
            <a:ext cx="5753903" cy="180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9513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476808" y="287223"/>
            <a:ext cx="711009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1800" spc="-5" dirty="0">
                <a:latin typeface="Arial MT"/>
                <a:cs typeface="Arial MT"/>
              </a:rPr>
              <a:t>Átomos de </a:t>
            </a:r>
            <a:r>
              <a:rPr lang="pt-BR" sz="1800" spc="-5" dirty="0" err="1">
                <a:latin typeface="Arial MT"/>
                <a:cs typeface="Arial MT"/>
              </a:rPr>
              <a:t>Rydberg</a:t>
            </a:r>
            <a:endParaRPr sz="1800" dirty="0">
              <a:latin typeface="Arial MT"/>
              <a:cs typeface="Arial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81000" y="1261485"/>
            <a:ext cx="3886200" cy="52168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dirty="0">
                <a:solidFill>
                  <a:srgbClr val="FFFF00"/>
                </a:solidFill>
                <a:latin typeface="Arial MT"/>
                <a:cs typeface="Arial MT"/>
              </a:rPr>
              <a:t>			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sz="1800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sz="1800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sz="1800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sz="1800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sz="1800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sz="1800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sz="1800" dirty="0">
              <a:solidFill>
                <a:srgbClr val="FFFF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1800" dirty="0">
              <a:latin typeface="Arial MT"/>
              <a:cs typeface="Arial MT"/>
            </a:endParaRPr>
          </a:p>
        </p:txBody>
      </p:sp>
      <p:pic>
        <p:nvPicPr>
          <p:cNvPr id="13" name="Picture 2" descr="https://pps.whatsapp.net/v/t61.24694-24/158828670_1326495224500304_1962549972892665470_n.jpg?ccb=11-4&amp;oh=01_AdQZcUXaDs2loUuT5o9QBXkjoT4LXDWgeT5Qa7R9c10A_g&amp;oe=6498AFB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ângulo 7"/>
          <p:cNvSpPr/>
          <p:nvPr/>
        </p:nvSpPr>
        <p:spPr>
          <a:xfrm>
            <a:off x="3276600" y="1076819"/>
            <a:ext cx="30828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dirty="0">
                <a:solidFill>
                  <a:srgbClr val="FFFF00"/>
                </a:solidFill>
                <a:latin typeface="Arial MT"/>
                <a:cs typeface="Arial MT"/>
              </a:rPr>
              <a:t>Interações de longo alcance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1519" y="1609803"/>
            <a:ext cx="2553056" cy="781159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5347" y="2582633"/>
            <a:ext cx="4041336" cy="81919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2759" y="3516696"/>
            <a:ext cx="4896257" cy="3112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7916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705</TotalTime>
  <Words>576</Words>
  <Application>Microsoft Office PowerPoint</Application>
  <PresentationFormat>Apresentação na tela (4:3)</PresentationFormat>
  <Paragraphs>605</Paragraphs>
  <Slides>33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33</vt:i4>
      </vt:variant>
    </vt:vector>
  </HeadingPairs>
  <TitlesOfParts>
    <vt:vector size="38" baseType="lpstr">
      <vt:lpstr>Arial</vt:lpstr>
      <vt:lpstr>Arial MT</vt:lpstr>
      <vt:lpstr>Calibri</vt:lpstr>
      <vt:lpstr>Verdana</vt:lpstr>
      <vt:lpstr>Office Theme</vt:lpstr>
      <vt:lpstr>Interação Luz-Matéria</vt:lpstr>
      <vt:lpstr>Sumário</vt:lpstr>
      <vt:lpstr>Introdução</vt:lpstr>
      <vt:lpstr>Átomos de Rydberg</vt:lpstr>
      <vt:lpstr>Átomos de Rydberg</vt:lpstr>
      <vt:lpstr>Átomos de Rydberg</vt:lpstr>
      <vt:lpstr>Átomos de Rydberg</vt:lpstr>
      <vt:lpstr>Átomos de Rydberg</vt:lpstr>
      <vt:lpstr>Átomos de Rydberg</vt:lpstr>
      <vt:lpstr>Átomos de Rydberg</vt:lpstr>
      <vt:lpstr>Átomos de Rydberg</vt:lpstr>
      <vt:lpstr>Átomos de Rydberg</vt:lpstr>
      <vt:lpstr>Átomos de Rydberg</vt:lpstr>
      <vt:lpstr>Átomos de Rydberg</vt:lpstr>
      <vt:lpstr>Átomos de Rydberg</vt:lpstr>
      <vt:lpstr>Átomos de Rydberg</vt:lpstr>
      <vt:lpstr>Átomos de Rydberg</vt:lpstr>
      <vt:lpstr>Átomos de Rydberg</vt:lpstr>
      <vt:lpstr>Átomos de Rydberg</vt:lpstr>
      <vt:lpstr>Átomos de Rydberg</vt:lpstr>
      <vt:lpstr>Átomos de Rydberg</vt:lpstr>
      <vt:lpstr>Átomos de Rydberg</vt:lpstr>
      <vt:lpstr>Átomos de Rydberg</vt:lpstr>
      <vt:lpstr>Átomos de Rydberg</vt:lpstr>
      <vt:lpstr>Átomos de Rydberg</vt:lpstr>
      <vt:lpstr>Átomos de Rydberg</vt:lpstr>
      <vt:lpstr>Átomos de Rydberg</vt:lpstr>
      <vt:lpstr>Átomos de Rydberg</vt:lpstr>
      <vt:lpstr>Átomos de Rydberg</vt:lpstr>
      <vt:lpstr>Átomos de Rydberg</vt:lpstr>
      <vt:lpstr>Átomos de Rydberg</vt:lpstr>
      <vt:lpstr>Átomos de Rydberg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brito</dc:creator>
  <cp:lastModifiedBy>profe</cp:lastModifiedBy>
  <cp:revision>23</cp:revision>
  <dcterms:created xsi:type="dcterms:W3CDTF">2023-06-18T19:26:49Z</dcterms:created>
  <dcterms:modified xsi:type="dcterms:W3CDTF">2023-06-19T07:39:14Z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2013-04-30T00:00:00Z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2023-06-18T00:00:00Z</vt:filetime>
  </property>
</Properties>
</file>